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61"/>
  </p:notesMasterIdLst>
  <p:sldIdLst>
    <p:sldId id="427" r:id="rId2"/>
    <p:sldId id="658" r:id="rId3"/>
    <p:sldId id="665" r:id="rId4"/>
    <p:sldId id="659" r:id="rId5"/>
    <p:sldId id="661" r:id="rId6"/>
    <p:sldId id="562" r:id="rId7"/>
    <p:sldId id="603" r:id="rId8"/>
    <p:sldId id="604" r:id="rId9"/>
    <p:sldId id="605" r:id="rId10"/>
    <p:sldId id="606" r:id="rId11"/>
    <p:sldId id="607" r:id="rId12"/>
    <p:sldId id="608" r:id="rId13"/>
    <p:sldId id="609" r:id="rId14"/>
    <p:sldId id="610" r:id="rId15"/>
    <p:sldId id="611" r:id="rId16"/>
    <p:sldId id="645" r:id="rId17"/>
    <p:sldId id="612" r:id="rId18"/>
    <p:sldId id="613" r:id="rId19"/>
    <p:sldId id="614" r:id="rId20"/>
    <p:sldId id="615" r:id="rId21"/>
    <p:sldId id="616" r:id="rId22"/>
    <p:sldId id="617" r:id="rId23"/>
    <p:sldId id="618" r:id="rId24"/>
    <p:sldId id="619" r:id="rId25"/>
    <p:sldId id="666" r:id="rId26"/>
    <p:sldId id="620" r:id="rId27"/>
    <p:sldId id="621" r:id="rId28"/>
    <p:sldId id="622" r:id="rId29"/>
    <p:sldId id="627" r:id="rId30"/>
    <p:sldId id="646" r:id="rId31"/>
    <p:sldId id="640" r:id="rId32"/>
    <p:sldId id="641" r:id="rId33"/>
    <p:sldId id="636" r:id="rId34"/>
    <p:sldId id="637" r:id="rId35"/>
    <p:sldId id="632" r:id="rId36"/>
    <p:sldId id="638" r:id="rId37"/>
    <p:sldId id="664" r:id="rId38"/>
    <p:sldId id="639" r:id="rId39"/>
    <p:sldId id="642" r:id="rId40"/>
    <p:sldId id="643" r:id="rId41"/>
    <p:sldId id="633" r:id="rId42"/>
    <p:sldId id="634" r:id="rId43"/>
    <p:sldId id="635" r:id="rId44"/>
    <p:sldId id="644" r:id="rId45"/>
    <p:sldId id="662" r:id="rId46"/>
    <p:sldId id="647" r:id="rId47"/>
    <p:sldId id="657" r:id="rId48"/>
    <p:sldId id="648" r:id="rId49"/>
    <p:sldId id="649" r:id="rId50"/>
    <p:sldId id="650" r:id="rId51"/>
    <p:sldId id="651" r:id="rId52"/>
    <p:sldId id="660" r:id="rId53"/>
    <p:sldId id="652" r:id="rId54"/>
    <p:sldId id="654" r:id="rId55"/>
    <p:sldId id="655" r:id="rId56"/>
    <p:sldId id="667" r:id="rId57"/>
    <p:sldId id="656" r:id="rId58"/>
    <p:sldId id="663" r:id="rId59"/>
    <p:sldId id="631" r:id="rId6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600" b="1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600" b="1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600" b="1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600" b="1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C0C0C0"/>
    <a:srgbClr val="EAEAEA"/>
    <a:srgbClr val="F7FBFF"/>
    <a:srgbClr val="EFF7FF"/>
    <a:srgbClr val="CC0000"/>
    <a:srgbClr val="0000C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8" autoAdjust="0"/>
    <p:restoredTop sz="84951" autoAdjust="0"/>
  </p:normalViewPr>
  <p:slideViewPr>
    <p:cSldViewPr>
      <p:cViewPr varScale="1">
        <p:scale>
          <a:sx n="71" d="100"/>
          <a:sy n="71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0D627628-D2D8-49FF-81F7-576E04D8F4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9777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36080384-25447168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/644/1024=16k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886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7672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0758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36080384-25447168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/644/1024=16k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886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 smtClean="0">
                <a:solidFill>
                  <a:srgbClr val="CC0000"/>
                </a:solidFill>
                <a:latin typeface="Times New Roman" pitchFamily="18" charset="0"/>
              </a:rPr>
              <a:t>为什么在同一种文件系统中簇的大小不统一：空间大小，大文件。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330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</a:t>
            </a:r>
            <a:r>
              <a:rPr lang="en-US" altLang="zh-CN" dirty="0" err="1" smtClean="0"/>
              <a:t>os</a:t>
            </a:r>
            <a:r>
              <a:rPr lang="zh-CN" altLang="en-US" dirty="0" smtClean="0"/>
              <a:t>都有文件夹，那么是如何产生的？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1880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找到</a:t>
            </a:r>
            <a:r>
              <a:rPr lang="en-US" altLang="zh-CN" dirty="0" smtClean="0"/>
              <a:t>a</a:t>
            </a:r>
            <a:r>
              <a:rPr lang="zh-CN" altLang="en-US" dirty="0" smtClean="0"/>
              <a:t>这个建筑。比如</a:t>
            </a:r>
            <a:r>
              <a:rPr lang="en-US" altLang="zh-CN" dirty="0" smtClean="0"/>
              <a:t>/</a:t>
            </a:r>
            <a:r>
              <a:rPr lang="zh-CN" altLang="en-US" dirty="0" smtClean="0"/>
              <a:t>代表一个城市，</a:t>
            </a:r>
            <a:r>
              <a:rPr lang="en-US" altLang="zh-CN" dirty="0" smtClean="0"/>
              <a:t>my</a:t>
            </a:r>
            <a:r>
              <a:rPr lang="zh-CN" altLang="en-US" dirty="0" smtClean="0"/>
              <a:t>是这个城市里的一个区，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是一街道，找</a:t>
            </a:r>
            <a:r>
              <a:rPr lang="en-US" altLang="zh-CN" dirty="0" smtClean="0"/>
              <a:t>a</a:t>
            </a:r>
            <a:r>
              <a:rPr lang="zh-CN" altLang="en-US" dirty="0" smtClean="0"/>
              <a:t>这个名字的建筑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2057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延迟写，直接写（缓存和磁盘都写）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639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第一列即为“</a:t>
            </a:r>
            <a:r>
              <a:rPr lang="en-US" altLang="zh-CN" dirty="0" smtClean="0"/>
              <a:t>d” ,</a:t>
            </a:r>
            <a:r>
              <a:rPr lang="zh-CN" altLang="en-US" dirty="0" smtClean="0"/>
              <a:t>表示文件类型（目录或文件夹），另一部分是“</a:t>
            </a:r>
            <a:r>
              <a:rPr lang="en-US" altLang="zh-CN" dirty="0" err="1" smtClean="0"/>
              <a:t>rwxr</a:t>
            </a:r>
            <a:r>
              <a:rPr lang="en-US" altLang="zh-CN" dirty="0" smtClean="0"/>
              <a:t>-x---” </a:t>
            </a:r>
            <a:r>
              <a:rPr lang="zh-CN" altLang="en-US" dirty="0" smtClean="0"/>
              <a:t>表示文件权限，权限有分为三段：即为 “ </a:t>
            </a:r>
            <a:r>
              <a:rPr lang="en-US" altLang="zh-CN" dirty="0" err="1" smtClean="0"/>
              <a:t>rwx</a:t>
            </a:r>
            <a:r>
              <a:rPr lang="en-US" altLang="zh-CN" dirty="0" smtClean="0"/>
              <a:t> ”,“  r-x  ”</a:t>
            </a:r>
            <a:r>
              <a:rPr lang="zh-CN" altLang="en-US" dirty="0" smtClean="0"/>
              <a:t>和 “ </a:t>
            </a:r>
            <a:r>
              <a:rPr lang="en-US" altLang="zh-CN" dirty="0" smtClean="0"/>
              <a:t>---  ”</a:t>
            </a:r>
            <a:r>
              <a:rPr lang="zh-CN" altLang="en-US" dirty="0" smtClean="0"/>
              <a:t>分别表示 ，文件所有者的权限，文件所属组的权限 和其他用户对文件的权限。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9254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异或运算，操作系统本身完全可以实现这种文件系统，但是速度呢？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6892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文件</a:t>
            </a:r>
            <a:r>
              <a:rPr lang="zh-CN" altLang="en-US" dirty="0" smtClean="0">
                <a:effectLst/>
              </a:rPr>
              <a:t>都有</a:t>
            </a:r>
            <a:r>
              <a:rPr lang="zh-CN" altLang="en-US" sz="1200" i="1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幻数</a:t>
            </a:r>
            <a:r>
              <a:rPr lang="zh-CN" altLang="en-US" dirty="0" smtClean="0">
                <a:effectLst/>
              </a:rPr>
              <a:t>标志来表明该</a:t>
            </a:r>
            <a:r>
              <a:rPr lang="zh-CN" altLang="en-US" sz="1200" i="1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文件</a:t>
            </a:r>
            <a:r>
              <a:rPr lang="zh-CN" altLang="en-US" dirty="0" smtClean="0">
                <a:effectLst/>
              </a:rPr>
              <a:t>的格式，代号。</a:t>
            </a:r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超级块表示每部分的数量和位置。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819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36080384-25447168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/644/1024=16k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886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找到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节点，根据文件长度从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节点中找到每个盘块的索引号，将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节点位图和逻辑块位图中相应位置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。将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节点内直接块、一次间接、二次间接存储内容清楚。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8871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84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78486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268413"/>
            <a:ext cx="7921625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28" name="Text Box 9"/>
          <p:cNvSpPr txBox="1">
            <a:spLocks noChangeArrowheads="1"/>
          </p:cNvSpPr>
          <p:nvPr userDrawn="1"/>
        </p:nvSpPr>
        <p:spPr bwMode="auto">
          <a:xfrm>
            <a:off x="4114800" y="6521450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smtClean="0">
                <a:ea typeface="华文琥珀" pitchFamily="2" charset="-122"/>
              </a:rPr>
              <a:t>- </a:t>
            </a:r>
            <a:fld id="{0C8FA1E4-0ECE-48C9-95E2-ADCA1A709D5D}" type="slidenum">
              <a:rPr lang="en-US" altLang="zh-CN" sz="1600" smtClean="0">
                <a:ea typeface="华文琥珀" pitchFamily="2" charset="-122"/>
              </a:rPr>
              <a:pPr algn="ctr">
                <a:spcBef>
                  <a:spcPct val="50000"/>
                </a:spcBef>
                <a:defRPr/>
              </a:pPr>
              <a:t>‹#›</a:t>
            </a:fld>
            <a:r>
              <a:rPr lang="en-US" altLang="zh-CN" sz="1600" smtClean="0">
                <a:ea typeface="华文琥珀" pitchFamily="2" charset="-122"/>
              </a:rPr>
              <a:t> -</a:t>
            </a:r>
          </a:p>
        </p:txBody>
      </p:sp>
      <p:sp>
        <p:nvSpPr>
          <p:cNvPr id="1029" name="Line 32"/>
          <p:cNvSpPr>
            <a:spLocks noChangeShapeType="1"/>
          </p:cNvSpPr>
          <p:nvPr userDrawn="1"/>
        </p:nvSpPr>
        <p:spPr bwMode="auto">
          <a:xfrm>
            <a:off x="0" y="1066800"/>
            <a:ext cx="8024813" cy="0"/>
          </a:xfrm>
          <a:prstGeom prst="line">
            <a:avLst/>
          </a:prstGeom>
          <a:noFill/>
          <a:ln w="50800">
            <a:solidFill>
              <a:srgbClr val="C1C43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42" name="Text Box 10"/>
          <p:cNvSpPr txBox="1">
            <a:spLocks noChangeArrowheads="1"/>
          </p:cNvSpPr>
          <p:nvPr userDrawn="1"/>
        </p:nvSpPr>
        <p:spPr bwMode="auto">
          <a:xfrm>
            <a:off x="7543800" y="6553200"/>
            <a:ext cx="15049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1000" dirty="0" smtClean="0">
                <a:solidFill>
                  <a:srgbClr val="006699"/>
                </a:solidFill>
                <a:latin typeface="Helvetica" pitchFamily="34" charset="0"/>
                <a:ea typeface="ＭＳ Ｐゴシック" pitchFamily="34" charset="-128"/>
              </a:rPr>
              <a:t>曲明成 博士后</a:t>
            </a:r>
            <a:r>
              <a:rPr lang="en-US" altLang="zh-CN" sz="1000" dirty="0" smtClean="0">
                <a:solidFill>
                  <a:srgbClr val="006699"/>
                </a:solidFill>
                <a:latin typeface="Helvetica" pitchFamily="34" charset="0"/>
                <a:ea typeface="ＭＳ Ｐゴシック" pitchFamily="34" charset="-128"/>
              </a:rPr>
              <a:t>/</a:t>
            </a:r>
            <a:r>
              <a:rPr lang="zh-CN" altLang="en-US" sz="1000" dirty="0" smtClean="0">
                <a:solidFill>
                  <a:srgbClr val="006699"/>
                </a:solidFill>
                <a:latin typeface="Helvetica" pitchFamily="34" charset="0"/>
                <a:ea typeface="ＭＳ Ｐゴシック" pitchFamily="34" charset="-128"/>
              </a:rPr>
              <a:t>硕导</a:t>
            </a:r>
          </a:p>
        </p:txBody>
      </p:sp>
      <p:sp>
        <p:nvSpPr>
          <p:cNvPr id="146443" name="Text Box 11"/>
          <p:cNvSpPr txBox="1">
            <a:spLocks noChangeArrowheads="1"/>
          </p:cNvSpPr>
          <p:nvPr userDrawn="1"/>
        </p:nvSpPr>
        <p:spPr bwMode="auto">
          <a:xfrm>
            <a:off x="76200" y="6602413"/>
            <a:ext cx="15922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zh-CN" altLang="en-US" sz="1000" dirty="0" smtClean="0">
                <a:solidFill>
                  <a:srgbClr val="006699"/>
                </a:solidFill>
                <a:latin typeface="Helvetica" pitchFamily="34" charset="0"/>
                <a:ea typeface="ＭＳ Ｐゴシック" pitchFamily="34" charset="-128"/>
              </a:rPr>
              <a:t>操作系统 </a:t>
            </a:r>
            <a:r>
              <a:rPr lang="en-US" altLang="zh-CN" sz="1000" dirty="0" smtClean="0">
                <a:solidFill>
                  <a:srgbClr val="006699"/>
                </a:solidFill>
                <a:latin typeface="Helvetica" pitchFamily="34" charset="0"/>
                <a:ea typeface="ＭＳ Ｐゴシック" pitchFamily="34" charset="-128"/>
              </a:rPr>
              <a:t>for 2015</a:t>
            </a:r>
            <a:r>
              <a:rPr lang="zh-CN" altLang="en-US" sz="1000" dirty="0" smtClean="0">
                <a:solidFill>
                  <a:srgbClr val="006699"/>
                </a:solidFill>
                <a:latin typeface="Helvetica" pitchFamily="34" charset="0"/>
                <a:ea typeface="ＭＳ Ｐゴシック" pitchFamily="34" charset="-128"/>
              </a:rPr>
              <a:t>级本科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3300"/>
        </a:buClr>
        <a:buSzPct val="90000"/>
        <a:buFont typeface="Wingdings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6600"/>
        </a:buClr>
        <a:buSzPct val="80000"/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75000"/>
        <a:buFont typeface="Times New Roman" pitchFamily="18" charset="0"/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itchFamily="18" charset="0"/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itchFamily="18" charset="0"/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itchFamily="18" charset="0"/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itchFamily="18" charset="0"/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itchFamily="18" charset="0"/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wmf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9" name="Rectangle 13"/>
          <p:cNvSpPr>
            <a:spLocks noChangeArrowheads="1"/>
          </p:cNvSpPr>
          <p:nvPr/>
        </p:nvSpPr>
        <p:spPr bwMode="auto">
          <a:xfrm>
            <a:off x="1676400" y="1981200"/>
            <a:ext cx="6096000" cy="3962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444500" indent="-173038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CC0000"/>
              </a:buClr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</a:rPr>
              <a:t>12.1 </a:t>
            </a:r>
            <a:r>
              <a:rPr lang="zh-CN" altLang="en-US" dirty="0">
                <a:latin typeface="Times New Roman" pitchFamily="18" charset="0"/>
              </a:rPr>
              <a:t>文件的目录结构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CC0000"/>
              </a:buClr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</a:rPr>
              <a:t>12.2 </a:t>
            </a:r>
            <a:r>
              <a:rPr lang="zh-CN" altLang="en-US" dirty="0">
                <a:latin typeface="Times New Roman" pitchFamily="18" charset="0"/>
              </a:rPr>
              <a:t>文件系统的实现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CC0000"/>
              </a:buClr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</a:rPr>
              <a:t>12.3 MINIX</a:t>
            </a:r>
            <a:r>
              <a:rPr lang="zh-CN" altLang="en-US" dirty="0">
                <a:latin typeface="Times New Roman" pitchFamily="18" charset="0"/>
              </a:rPr>
              <a:t>文件系统</a:t>
            </a:r>
            <a:r>
              <a:rPr lang="en-US" altLang="zh-CN" dirty="0">
                <a:latin typeface="Times New Roman" pitchFamily="18" charset="0"/>
              </a:rPr>
              <a:t>1.0</a:t>
            </a:r>
            <a:r>
              <a:rPr lang="zh-CN" altLang="en-US" dirty="0">
                <a:latin typeface="Times New Roman" pitchFamily="18" charset="0"/>
              </a:rPr>
              <a:t>实现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CC0000"/>
              </a:buClr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</a:rPr>
              <a:t>12.4 Windows</a:t>
            </a:r>
            <a:r>
              <a:rPr lang="zh-CN" altLang="en-US" dirty="0">
                <a:latin typeface="Times New Roman" pitchFamily="18" charset="0"/>
              </a:rPr>
              <a:t>的</a:t>
            </a:r>
            <a:r>
              <a:rPr lang="en-US" altLang="zh-CN" dirty="0">
                <a:latin typeface="Times New Roman" pitchFamily="18" charset="0"/>
              </a:rPr>
              <a:t>FAT</a:t>
            </a:r>
            <a:r>
              <a:rPr lang="zh-CN" altLang="en-US" dirty="0">
                <a:latin typeface="Times New Roman" pitchFamily="18" charset="0"/>
              </a:rPr>
              <a:t>文件系统实现</a:t>
            </a:r>
            <a:endParaRPr lang="zh-CN" altLang="en-US" dirty="0">
              <a:solidFill>
                <a:srgbClr val="000099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4028" name="Rectangle 12"/>
          <p:cNvSpPr>
            <a:spLocks noChangeArrowheads="1"/>
          </p:cNvSpPr>
          <p:nvPr/>
        </p:nvSpPr>
        <p:spPr bwMode="auto">
          <a:xfrm>
            <a:off x="3609975" y="1443038"/>
            <a:ext cx="2257425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1347788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defTabSz="1347788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defTabSz="1347788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defTabSz="1347788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defTabSz="1347788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1347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1347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1347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1347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主要内容</a:t>
            </a:r>
          </a:p>
        </p:txBody>
      </p:sp>
      <p:sp>
        <p:nvSpPr>
          <p:cNvPr id="4100" name="Rectangle 14"/>
          <p:cNvSpPr>
            <a:spLocks noChangeArrowheads="1"/>
          </p:cNvSpPr>
          <p:nvPr/>
        </p:nvSpPr>
        <p:spPr bwMode="auto">
          <a:xfrm>
            <a:off x="2057400" y="381000"/>
            <a:ext cx="434340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320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12</a:t>
            </a:r>
            <a:r>
              <a:rPr lang="zh-CN" altLang="en-US" sz="320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章 文件系统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1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9" grpId="0" animBg="1"/>
      <p:bldP spid="2140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文件系统中有很多文件</a:t>
            </a:r>
          </a:p>
        </p:txBody>
      </p:sp>
      <p:grpSp>
        <p:nvGrpSpPr>
          <p:cNvPr id="551939" name="Group 3"/>
          <p:cNvGrpSpPr>
            <a:grpSpLocks/>
          </p:cNvGrpSpPr>
          <p:nvPr/>
        </p:nvGrpSpPr>
        <p:grpSpPr bwMode="auto">
          <a:xfrm>
            <a:off x="666750" y="1371600"/>
            <a:ext cx="6724650" cy="1385888"/>
            <a:chOff x="420" y="864"/>
            <a:chExt cx="4236" cy="873"/>
          </a:xfrm>
        </p:grpSpPr>
        <p:sp>
          <p:nvSpPr>
            <p:cNvPr id="9266" name="Rectangle 4"/>
            <p:cNvSpPr>
              <a:spLocks noChangeArrowheads="1"/>
            </p:cNvSpPr>
            <p:nvPr/>
          </p:nvSpPr>
          <p:spPr bwMode="auto">
            <a:xfrm>
              <a:off x="81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cat</a:t>
              </a:r>
            </a:p>
          </p:txBody>
        </p:sp>
        <p:sp>
          <p:nvSpPr>
            <p:cNvPr id="9267" name="Rectangle 5"/>
            <p:cNvSpPr>
              <a:spLocks noChangeArrowheads="1"/>
            </p:cNvSpPr>
            <p:nvPr/>
          </p:nvSpPr>
          <p:spPr bwMode="auto">
            <a:xfrm>
              <a:off x="129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bo</a:t>
              </a:r>
            </a:p>
          </p:txBody>
        </p:sp>
        <p:sp>
          <p:nvSpPr>
            <p:cNvPr id="9268" name="Rectangle 6"/>
            <p:cNvSpPr>
              <a:spLocks noChangeArrowheads="1"/>
            </p:cNvSpPr>
            <p:nvPr/>
          </p:nvSpPr>
          <p:spPr bwMode="auto">
            <a:xfrm>
              <a:off x="177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9269" name="Rectangle 7"/>
            <p:cNvSpPr>
              <a:spLocks noChangeArrowheads="1"/>
            </p:cNvSpPr>
            <p:nvPr/>
          </p:nvSpPr>
          <p:spPr bwMode="auto">
            <a:xfrm>
              <a:off x="225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test</a:t>
              </a:r>
            </a:p>
          </p:txBody>
        </p:sp>
        <p:sp>
          <p:nvSpPr>
            <p:cNvPr id="9270" name="Rectangle 8"/>
            <p:cNvSpPr>
              <a:spLocks noChangeArrowheads="1"/>
            </p:cNvSpPr>
            <p:nvPr/>
          </p:nvSpPr>
          <p:spPr bwMode="auto">
            <a:xfrm>
              <a:off x="273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9271" name="Rectangle 9"/>
            <p:cNvSpPr>
              <a:spLocks noChangeArrowheads="1"/>
            </p:cNvSpPr>
            <p:nvPr/>
          </p:nvSpPr>
          <p:spPr bwMode="auto">
            <a:xfrm>
              <a:off x="321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mail</a:t>
              </a:r>
            </a:p>
          </p:txBody>
        </p:sp>
        <p:sp>
          <p:nvSpPr>
            <p:cNvPr id="9272" name="Rectangle 10"/>
            <p:cNvSpPr>
              <a:spLocks noChangeArrowheads="1"/>
            </p:cNvSpPr>
            <p:nvPr/>
          </p:nvSpPr>
          <p:spPr bwMode="auto">
            <a:xfrm>
              <a:off x="369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cont</a:t>
              </a:r>
            </a:p>
          </p:txBody>
        </p:sp>
        <p:sp>
          <p:nvSpPr>
            <p:cNvPr id="9273" name="Rectangle 11"/>
            <p:cNvSpPr>
              <a:spLocks noChangeArrowheads="1"/>
            </p:cNvSpPr>
            <p:nvPr/>
          </p:nvSpPr>
          <p:spPr bwMode="auto">
            <a:xfrm>
              <a:off x="417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hex</a:t>
              </a:r>
            </a:p>
          </p:txBody>
        </p:sp>
        <p:sp>
          <p:nvSpPr>
            <p:cNvPr id="9274" name="Oval 12"/>
            <p:cNvSpPr>
              <a:spLocks noChangeArrowheads="1"/>
            </p:cNvSpPr>
            <p:nvPr/>
          </p:nvSpPr>
          <p:spPr bwMode="auto">
            <a:xfrm>
              <a:off x="900" y="1392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75" name="Line 13"/>
            <p:cNvSpPr>
              <a:spLocks noChangeShapeType="1"/>
            </p:cNvSpPr>
            <p:nvPr/>
          </p:nvSpPr>
          <p:spPr bwMode="auto">
            <a:xfrm>
              <a:off x="1062" y="110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6" name="Text Box 14"/>
            <p:cNvSpPr txBox="1">
              <a:spLocks noChangeArrowheads="1"/>
            </p:cNvSpPr>
            <p:nvPr/>
          </p:nvSpPr>
          <p:spPr bwMode="auto">
            <a:xfrm>
              <a:off x="42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文件</a:t>
              </a:r>
            </a:p>
          </p:txBody>
        </p:sp>
        <p:sp>
          <p:nvSpPr>
            <p:cNvPr id="9277" name="Oval 15"/>
            <p:cNvSpPr>
              <a:spLocks noChangeArrowheads="1"/>
            </p:cNvSpPr>
            <p:nvPr/>
          </p:nvSpPr>
          <p:spPr bwMode="auto">
            <a:xfrm>
              <a:off x="1380" y="140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78" name="Line 16"/>
            <p:cNvSpPr>
              <a:spLocks noChangeShapeType="1"/>
            </p:cNvSpPr>
            <p:nvPr/>
          </p:nvSpPr>
          <p:spPr bwMode="auto">
            <a:xfrm>
              <a:off x="1542" y="111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9" name="Oval 17"/>
            <p:cNvSpPr>
              <a:spLocks noChangeArrowheads="1"/>
            </p:cNvSpPr>
            <p:nvPr/>
          </p:nvSpPr>
          <p:spPr bwMode="auto">
            <a:xfrm>
              <a:off x="1848" y="1392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80" name="Line 18"/>
            <p:cNvSpPr>
              <a:spLocks noChangeShapeType="1"/>
            </p:cNvSpPr>
            <p:nvPr/>
          </p:nvSpPr>
          <p:spPr bwMode="auto">
            <a:xfrm>
              <a:off x="2010" y="110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1" name="Oval 19"/>
            <p:cNvSpPr>
              <a:spLocks noChangeArrowheads="1"/>
            </p:cNvSpPr>
            <p:nvPr/>
          </p:nvSpPr>
          <p:spPr bwMode="auto">
            <a:xfrm>
              <a:off x="2328" y="140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82" name="Line 20"/>
            <p:cNvSpPr>
              <a:spLocks noChangeShapeType="1"/>
            </p:cNvSpPr>
            <p:nvPr/>
          </p:nvSpPr>
          <p:spPr bwMode="auto">
            <a:xfrm>
              <a:off x="2490" y="111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3" name="Oval 21"/>
            <p:cNvSpPr>
              <a:spLocks noChangeArrowheads="1"/>
            </p:cNvSpPr>
            <p:nvPr/>
          </p:nvSpPr>
          <p:spPr bwMode="auto">
            <a:xfrm>
              <a:off x="2811" y="1392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84" name="Line 22"/>
            <p:cNvSpPr>
              <a:spLocks noChangeShapeType="1"/>
            </p:cNvSpPr>
            <p:nvPr/>
          </p:nvSpPr>
          <p:spPr bwMode="auto">
            <a:xfrm>
              <a:off x="2973" y="110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5" name="Oval 23"/>
            <p:cNvSpPr>
              <a:spLocks noChangeArrowheads="1"/>
            </p:cNvSpPr>
            <p:nvPr/>
          </p:nvSpPr>
          <p:spPr bwMode="auto">
            <a:xfrm>
              <a:off x="3291" y="140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86" name="Line 24"/>
            <p:cNvSpPr>
              <a:spLocks noChangeShapeType="1"/>
            </p:cNvSpPr>
            <p:nvPr/>
          </p:nvSpPr>
          <p:spPr bwMode="auto">
            <a:xfrm>
              <a:off x="3453" y="111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7" name="Oval 25"/>
            <p:cNvSpPr>
              <a:spLocks noChangeArrowheads="1"/>
            </p:cNvSpPr>
            <p:nvPr/>
          </p:nvSpPr>
          <p:spPr bwMode="auto">
            <a:xfrm>
              <a:off x="3759" y="1392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88" name="Line 26"/>
            <p:cNvSpPr>
              <a:spLocks noChangeShapeType="1"/>
            </p:cNvSpPr>
            <p:nvPr/>
          </p:nvSpPr>
          <p:spPr bwMode="auto">
            <a:xfrm>
              <a:off x="3921" y="110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9" name="Oval 27"/>
            <p:cNvSpPr>
              <a:spLocks noChangeArrowheads="1"/>
            </p:cNvSpPr>
            <p:nvPr/>
          </p:nvSpPr>
          <p:spPr bwMode="auto">
            <a:xfrm>
              <a:off x="4239" y="140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90" name="Line 28"/>
            <p:cNvSpPr>
              <a:spLocks noChangeShapeType="1"/>
            </p:cNvSpPr>
            <p:nvPr/>
          </p:nvSpPr>
          <p:spPr bwMode="auto">
            <a:xfrm>
              <a:off x="4401" y="111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1965" name="Group 29"/>
          <p:cNvGrpSpPr>
            <a:grpSpLocks/>
          </p:cNvGrpSpPr>
          <p:nvPr/>
        </p:nvGrpSpPr>
        <p:grpSpPr bwMode="auto">
          <a:xfrm>
            <a:off x="838200" y="2819400"/>
            <a:ext cx="7543800" cy="603250"/>
            <a:chOff x="622" y="1170"/>
            <a:chExt cx="4752" cy="380"/>
          </a:xfrm>
        </p:grpSpPr>
        <p:sp>
          <p:nvSpPr>
            <p:cNvPr id="9264" name="Rectangle 3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所有文件放在一层</a:t>
              </a:r>
              <a:r>
                <a:rPr lang="en-US" altLang="zh-CN" sz="2400"/>
                <a:t>(</a:t>
              </a:r>
              <a:r>
                <a:rPr lang="zh-CN" altLang="en-US" sz="2400"/>
                <a:t>一个大集合</a:t>
              </a:r>
              <a:r>
                <a:rPr lang="en-US" altLang="zh-CN" sz="2400"/>
                <a:t>)</a:t>
              </a:r>
            </a:p>
          </p:txBody>
        </p:sp>
        <p:pic>
          <p:nvPicPr>
            <p:cNvPr id="9265" name="Picture 31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51968" name="Picture 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71800"/>
            <a:ext cx="17557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1969" name="Picture 33" descr="j028603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276600"/>
            <a:ext cx="6096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1970" name="AutoShape 34"/>
          <p:cNvSpPr>
            <a:spLocks noChangeArrowheads="1"/>
          </p:cNvSpPr>
          <p:nvPr/>
        </p:nvSpPr>
        <p:spPr bwMode="auto">
          <a:xfrm rot="10800000">
            <a:off x="7543800" y="2514600"/>
            <a:ext cx="1600200" cy="838200"/>
          </a:xfrm>
          <a:prstGeom prst="wedgeRoundRectCallout">
            <a:avLst>
              <a:gd name="adj1" fmla="val 56843"/>
              <a:gd name="adj2" fmla="val -9242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枯燥乏味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查找困难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551971" name="Group 35"/>
          <p:cNvGrpSpPr>
            <a:grpSpLocks/>
          </p:cNvGrpSpPr>
          <p:nvPr/>
        </p:nvGrpSpPr>
        <p:grpSpPr bwMode="auto">
          <a:xfrm>
            <a:off x="838200" y="3352800"/>
            <a:ext cx="7543800" cy="603250"/>
            <a:chOff x="622" y="1170"/>
            <a:chExt cx="4752" cy="380"/>
          </a:xfrm>
        </p:grpSpPr>
        <p:sp>
          <p:nvSpPr>
            <p:cNvPr id="9262" name="Rectangle 36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怎么办</a:t>
              </a:r>
              <a:r>
                <a:rPr lang="en-US" altLang="zh-CN" sz="2400"/>
                <a:t>? </a:t>
              </a:r>
            </a:p>
          </p:txBody>
        </p:sp>
        <p:pic>
          <p:nvPicPr>
            <p:cNvPr id="9263" name="Picture 37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1974" name="Text Box 38"/>
          <p:cNvSpPr txBox="1">
            <a:spLocks noChangeArrowheads="1"/>
          </p:cNvSpPr>
          <p:nvPr/>
        </p:nvSpPr>
        <p:spPr bwMode="auto">
          <a:xfrm>
            <a:off x="2590800" y="34544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集合划分</a:t>
            </a:r>
          </a:p>
        </p:txBody>
      </p:sp>
      <p:grpSp>
        <p:nvGrpSpPr>
          <p:cNvPr id="551975" name="Group 39"/>
          <p:cNvGrpSpPr>
            <a:grpSpLocks/>
          </p:cNvGrpSpPr>
          <p:nvPr/>
        </p:nvGrpSpPr>
        <p:grpSpPr bwMode="auto">
          <a:xfrm>
            <a:off x="457200" y="4724400"/>
            <a:ext cx="2286000" cy="1385888"/>
            <a:chOff x="288" y="2976"/>
            <a:chExt cx="1440" cy="873"/>
          </a:xfrm>
        </p:grpSpPr>
        <p:sp>
          <p:nvSpPr>
            <p:cNvPr id="9253" name="Rectangle 40"/>
            <p:cNvSpPr>
              <a:spLocks noChangeArrowheads="1"/>
            </p:cNvSpPr>
            <p:nvPr/>
          </p:nvSpPr>
          <p:spPr bwMode="auto">
            <a:xfrm>
              <a:off x="288" y="2976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cat</a:t>
              </a:r>
            </a:p>
          </p:txBody>
        </p:sp>
        <p:sp>
          <p:nvSpPr>
            <p:cNvPr id="9254" name="Rectangle 41"/>
            <p:cNvSpPr>
              <a:spLocks noChangeArrowheads="1"/>
            </p:cNvSpPr>
            <p:nvPr/>
          </p:nvSpPr>
          <p:spPr bwMode="auto">
            <a:xfrm>
              <a:off x="768" y="2976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bo</a:t>
              </a:r>
            </a:p>
          </p:txBody>
        </p:sp>
        <p:sp>
          <p:nvSpPr>
            <p:cNvPr id="9255" name="Rectangle 42"/>
            <p:cNvSpPr>
              <a:spLocks noChangeArrowheads="1"/>
            </p:cNvSpPr>
            <p:nvPr/>
          </p:nvSpPr>
          <p:spPr bwMode="auto">
            <a:xfrm>
              <a:off x="1248" y="2976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9256" name="Oval 43"/>
            <p:cNvSpPr>
              <a:spLocks noChangeArrowheads="1"/>
            </p:cNvSpPr>
            <p:nvPr/>
          </p:nvSpPr>
          <p:spPr bwMode="auto">
            <a:xfrm>
              <a:off x="372" y="3504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57" name="Line 44"/>
            <p:cNvSpPr>
              <a:spLocks noChangeShapeType="1"/>
            </p:cNvSpPr>
            <p:nvPr/>
          </p:nvSpPr>
          <p:spPr bwMode="auto">
            <a:xfrm>
              <a:off x="534" y="321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8" name="Oval 45"/>
            <p:cNvSpPr>
              <a:spLocks noChangeArrowheads="1"/>
            </p:cNvSpPr>
            <p:nvPr/>
          </p:nvSpPr>
          <p:spPr bwMode="auto">
            <a:xfrm>
              <a:off x="852" y="3513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59" name="Line 46"/>
            <p:cNvSpPr>
              <a:spLocks noChangeShapeType="1"/>
            </p:cNvSpPr>
            <p:nvPr/>
          </p:nvSpPr>
          <p:spPr bwMode="auto">
            <a:xfrm>
              <a:off x="1014" y="3225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0" name="Oval 47"/>
            <p:cNvSpPr>
              <a:spLocks noChangeArrowheads="1"/>
            </p:cNvSpPr>
            <p:nvPr/>
          </p:nvSpPr>
          <p:spPr bwMode="auto">
            <a:xfrm>
              <a:off x="1320" y="3504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61" name="Line 48"/>
            <p:cNvSpPr>
              <a:spLocks noChangeShapeType="1"/>
            </p:cNvSpPr>
            <p:nvPr/>
          </p:nvSpPr>
          <p:spPr bwMode="auto">
            <a:xfrm>
              <a:off x="1482" y="321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1985" name="Group 49"/>
          <p:cNvGrpSpPr>
            <a:grpSpLocks/>
          </p:cNvGrpSpPr>
          <p:nvPr/>
        </p:nvGrpSpPr>
        <p:grpSpPr bwMode="auto">
          <a:xfrm>
            <a:off x="2971800" y="5181600"/>
            <a:ext cx="1524000" cy="1385888"/>
            <a:chOff x="1920" y="3399"/>
            <a:chExt cx="960" cy="873"/>
          </a:xfrm>
        </p:grpSpPr>
        <p:sp>
          <p:nvSpPr>
            <p:cNvPr id="9247" name="Rectangle 50"/>
            <p:cNvSpPr>
              <a:spLocks noChangeArrowheads="1"/>
            </p:cNvSpPr>
            <p:nvPr/>
          </p:nvSpPr>
          <p:spPr bwMode="auto">
            <a:xfrm>
              <a:off x="1920" y="3399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test</a:t>
              </a:r>
            </a:p>
          </p:txBody>
        </p:sp>
        <p:sp>
          <p:nvSpPr>
            <p:cNvPr id="9248" name="Rectangle 51"/>
            <p:cNvSpPr>
              <a:spLocks noChangeArrowheads="1"/>
            </p:cNvSpPr>
            <p:nvPr/>
          </p:nvSpPr>
          <p:spPr bwMode="auto">
            <a:xfrm>
              <a:off x="2400" y="3399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9249" name="Oval 52"/>
            <p:cNvSpPr>
              <a:spLocks noChangeArrowheads="1"/>
            </p:cNvSpPr>
            <p:nvPr/>
          </p:nvSpPr>
          <p:spPr bwMode="auto">
            <a:xfrm>
              <a:off x="1992" y="3936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50" name="Line 53"/>
            <p:cNvSpPr>
              <a:spLocks noChangeShapeType="1"/>
            </p:cNvSpPr>
            <p:nvPr/>
          </p:nvSpPr>
          <p:spPr bwMode="auto">
            <a:xfrm>
              <a:off x="2154" y="364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1" name="Oval 54"/>
            <p:cNvSpPr>
              <a:spLocks noChangeArrowheads="1"/>
            </p:cNvSpPr>
            <p:nvPr/>
          </p:nvSpPr>
          <p:spPr bwMode="auto">
            <a:xfrm>
              <a:off x="2475" y="3927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52" name="Line 55"/>
            <p:cNvSpPr>
              <a:spLocks noChangeShapeType="1"/>
            </p:cNvSpPr>
            <p:nvPr/>
          </p:nvSpPr>
          <p:spPr bwMode="auto">
            <a:xfrm>
              <a:off x="2637" y="3639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1992" name="Group 56"/>
          <p:cNvGrpSpPr>
            <a:grpSpLocks/>
          </p:cNvGrpSpPr>
          <p:nvPr/>
        </p:nvGrpSpPr>
        <p:grpSpPr bwMode="auto">
          <a:xfrm>
            <a:off x="4724400" y="4953000"/>
            <a:ext cx="2286000" cy="1385888"/>
            <a:chOff x="4320" y="3168"/>
            <a:chExt cx="1440" cy="873"/>
          </a:xfrm>
        </p:grpSpPr>
        <p:sp>
          <p:nvSpPr>
            <p:cNvPr id="9238" name="Rectangle 57"/>
            <p:cNvSpPr>
              <a:spLocks noChangeArrowheads="1"/>
            </p:cNvSpPr>
            <p:nvPr/>
          </p:nvSpPr>
          <p:spPr bwMode="auto">
            <a:xfrm>
              <a:off x="4320" y="3168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mail</a:t>
              </a:r>
            </a:p>
          </p:txBody>
        </p:sp>
        <p:sp>
          <p:nvSpPr>
            <p:cNvPr id="9239" name="Rectangle 58"/>
            <p:cNvSpPr>
              <a:spLocks noChangeArrowheads="1"/>
            </p:cNvSpPr>
            <p:nvPr/>
          </p:nvSpPr>
          <p:spPr bwMode="auto">
            <a:xfrm>
              <a:off x="4800" y="3168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cont</a:t>
              </a:r>
            </a:p>
          </p:txBody>
        </p:sp>
        <p:sp>
          <p:nvSpPr>
            <p:cNvPr id="9240" name="Rectangle 59"/>
            <p:cNvSpPr>
              <a:spLocks noChangeArrowheads="1"/>
            </p:cNvSpPr>
            <p:nvPr/>
          </p:nvSpPr>
          <p:spPr bwMode="auto">
            <a:xfrm>
              <a:off x="5280" y="3168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hex</a:t>
              </a:r>
            </a:p>
          </p:txBody>
        </p:sp>
        <p:sp>
          <p:nvSpPr>
            <p:cNvPr id="9241" name="Oval 60"/>
            <p:cNvSpPr>
              <a:spLocks noChangeArrowheads="1"/>
            </p:cNvSpPr>
            <p:nvPr/>
          </p:nvSpPr>
          <p:spPr bwMode="auto">
            <a:xfrm>
              <a:off x="4395" y="3705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42" name="Line 61"/>
            <p:cNvSpPr>
              <a:spLocks noChangeShapeType="1"/>
            </p:cNvSpPr>
            <p:nvPr/>
          </p:nvSpPr>
          <p:spPr bwMode="auto">
            <a:xfrm>
              <a:off x="4557" y="3417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3" name="Oval 62"/>
            <p:cNvSpPr>
              <a:spLocks noChangeArrowheads="1"/>
            </p:cNvSpPr>
            <p:nvPr/>
          </p:nvSpPr>
          <p:spPr bwMode="auto">
            <a:xfrm>
              <a:off x="4863" y="3696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44" name="Line 63"/>
            <p:cNvSpPr>
              <a:spLocks noChangeShapeType="1"/>
            </p:cNvSpPr>
            <p:nvPr/>
          </p:nvSpPr>
          <p:spPr bwMode="auto">
            <a:xfrm>
              <a:off x="5025" y="340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5" name="Oval 64"/>
            <p:cNvSpPr>
              <a:spLocks noChangeArrowheads="1"/>
            </p:cNvSpPr>
            <p:nvPr/>
          </p:nvSpPr>
          <p:spPr bwMode="auto">
            <a:xfrm>
              <a:off x="5343" y="3705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46" name="Line 65"/>
            <p:cNvSpPr>
              <a:spLocks noChangeShapeType="1"/>
            </p:cNvSpPr>
            <p:nvPr/>
          </p:nvSpPr>
          <p:spPr bwMode="auto">
            <a:xfrm>
              <a:off x="5505" y="3417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2002" name="Group 66"/>
          <p:cNvGrpSpPr>
            <a:grpSpLocks/>
          </p:cNvGrpSpPr>
          <p:nvPr/>
        </p:nvGrpSpPr>
        <p:grpSpPr bwMode="auto">
          <a:xfrm>
            <a:off x="1600200" y="4038600"/>
            <a:ext cx="4343400" cy="1143000"/>
            <a:chOff x="1008" y="2544"/>
            <a:chExt cx="2736" cy="720"/>
          </a:xfrm>
        </p:grpSpPr>
        <p:sp>
          <p:nvSpPr>
            <p:cNvPr id="9232" name="Rectangle 67"/>
            <p:cNvSpPr>
              <a:spLocks noChangeArrowheads="1"/>
            </p:cNvSpPr>
            <p:nvPr/>
          </p:nvSpPr>
          <p:spPr bwMode="auto">
            <a:xfrm>
              <a:off x="1440" y="2544"/>
              <a:ext cx="576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用户</a:t>
              </a:r>
              <a:r>
                <a:rPr lang="en-US" altLang="zh-CN" sz="24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233" name="Rectangle 68"/>
            <p:cNvSpPr>
              <a:spLocks noChangeArrowheads="1"/>
            </p:cNvSpPr>
            <p:nvPr/>
          </p:nvSpPr>
          <p:spPr bwMode="auto">
            <a:xfrm>
              <a:off x="2016" y="2544"/>
              <a:ext cx="576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用户</a:t>
              </a:r>
              <a:r>
                <a:rPr lang="en-US" altLang="zh-CN" sz="24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9234" name="Rectangle 69"/>
            <p:cNvSpPr>
              <a:spLocks noChangeArrowheads="1"/>
            </p:cNvSpPr>
            <p:nvPr/>
          </p:nvSpPr>
          <p:spPr bwMode="auto">
            <a:xfrm>
              <a:off x="2592" y="2544"/>
              <a:ext cx="576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用户</a:t>
              </a:r>
              <a:r>
                <a:rPr lang="en-US" altLang="zh-CN" sz="240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235" name="Line 70"/>
            <p:cNvSpPr>
              <a:spLocks noChangeShapeType="1"/>
            </p:cNvSpPr>
            <p:nvPr/>
          </p:nvSpPr>
          <p:spPr bwMode="auto">
            <a:xfrm flipH="1">
              <a:off x="1008" y="2832"/>
              <a:ext cx="76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" name="Line 71"/>
            <p:cNvSpPr>
              <a:spLocks noChangeShapeType="1"/>
            </p:cNvSpPr>
            <p:nvPr/>
          </p:nvSpPr>
          <p:spPr bwMode="auto">
            <a:xfrm>
              <a:off x="2304" y="2832"/>
              <a:ext cx="4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" name="Line 72"/>
            <p:cNvSpPr>
              <a:spLocks noChangeShapeType="1"/>
            </p:cNvSpPr>
            <p:nvPr/>
          </p:nvSpPr>
          <p:spPr bwMode="auto">
            <a:xfrm>
              <a:off x="2880" y="2832"/>
              <a:ext cx="86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2009" name="AutoShape 73"/>
          <p:cNvSpPr>
            <a:spLocks noChangeArrowheads="1"/>
          </p:cNvSpPr>
          <p:nvPr/>
        </p:nvSpPr>
        <p:spPr bwMode="auto">
          <a:xfrm rot="10800000">
            <a:off x="7086600" y="5257800"/>
            <a:ext cx="2057400" cy="1295400"/>
          </a:xfrm>
          <a:prstGeom prst="wedgeRoundRectCallout">
            <a:avLst>
              <a:gd name="adj1" fmla="val 67667"/>
              <a:gd name="adj2" fmla="val 2512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问题依然存在</a:t>
            </a:r>
            <a:r>
              <a:rPr lang="en-US" altLang="zh-CN" sz="2400">
                <a:sym typeface="Symbol" pitchFamily="18" charset="2"/>
              </a:rPr>
              <a:t>: </a:t>
            </a:r>
            <a:r>
              <a:rPr lang="en-US" altLang="zh-CN" sz="2400">
                <a:solidFill>
                  <a:srgbClr val="FF0000"/>
                </a:solidFill>
                <a:sym typeface="Symbol" pitchFamily="18" charset="2"/>
              </a:rPr>
              <a:t>N/U</a:t>
            </a:r>
            <a:r>
              <a:rPr lang="zh-CN" altLang="en-US" sz="2400">
                <a:sym typeface="Symbol" pitchFamily="18" charset="2"/>
              </a:rPr>
              <a:t>，扩展性仍然差</a:t>
            </a:r>
            <a:endParaRPr lang="zh-CN" altLang="zh-CN" sz="2400">
              <a:sym typeface="Symbol" pitchFamily="18" charset="2"/>
            </a:endParaRPr>
          </a:p>
        </p:txBody>
      </p:sp>
      <p:sp>
        <p:nvSpPr>
          <p:cNvPr id="552010" name="Rectangle 74"/>
          <p:cNvSpPr>
            <a:spLocks noChangeArrowheads="1"/>
          </p:cNvSpPr>
          <p:nvPr/>
        </p:nvSpPr>
        <p:spPr bwMode="auto">
          <a:xfrm>
            <a:off x="5410200" y="336550"/>
            <a:ext cx="2292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CC0000"/>
                </a:solidFill>
              </a:rPr>
              <a:t>怎么管理</a:t>
            </a:r>
            <a:r>
              <a:rPr lang="en-US" altLang="zh-CN" sz="3600">
                <a:solidFill>
                  <a:srgbClr val="CC0000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5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5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0.00579 C -0.01458 0.01111 -0.03316 -0.00069 -0.03854 0.02014 C -0.04392 0.04074 -0.04844 0.11019 -0.03403 0.13033 C -0.01944 0.15023 0.03073 0.15718 0.04861 0.14167 C 0.06649 0.12639 0.075 0.06227 0.07309 0.03681 C 0.07118 0.01134 0.05069 -0.00509 0.03802 -0.01134 C 0.02517 -0.01736 0.01094 0.00046 -0.00191 0.00579 Z " pathEditMode="relative" rAng="0" ptsTypes="aaaaaaa">
                                      <p:cBhvr>
                                        <p:cTn id="28" dur="5000" fill="hold"/>
                                        <p:tgtEl>
                                          <p:spTgt spid="5519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5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5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5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5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5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5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70" grpId="0" animBg="1"/>
      <p:bldP spid="551974" grpId="0"/>
      <p:bldP spid="552009" grpId="0" animBg="1"/>
      <p:bldP spid="5520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划分的基础上继续划分</a:t>
            </a:r>
          </a:p>
        </p:txBody>
      </p:sp>
      <p:sp>
        <p:nvSpPr>
          <p:cNvPr id="552963" name="Rectangle 3"/>
          <p:cNvSpPr>
            <a:spLocks noChangeArrowheads="1"/>
          </p:cNvSpPr>
          <p:nvPr/>
        </p:nvSpPr>
        <p:spPr bwMode="auto">
          <a:xfrm>
            <a:off x="765175" y="11922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/>
              <a:t>将划分后的集合再进行划分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k</a:t>
            </a:r>
            <a:r>
              <a:rPr lang="zh-CN" altLang="en-US" dirty="0"/>
              <a:t>次划分后，每个集合中的文件</a:t>
            </a:r>
            <a:r>
              <a:rPr lang="zh-CN" altLang="en-US" dirty="0" smtClean="0"/>
              <a:t>数可以达到为</a:t>
            </a:r>
            <a:r>
              <a:rPr lang="en-US" altLang="zh-CN" dirty="0" smtClean="0">
                <a:solidFill>
                  <a:srgbClr val="FF0000"/>
                </a:solidFill>
              </a:rPr>
              <a:t>O</a:t>
            </a:r>
            <a:r>
              <a:rPr lang="en-US" altLang="zh-CN" dirty="0">
                <a:solidFill>
                  <a:srgbClr val="FF0000"/>
                </a:solidFill>
              </a:rPr>
              <a:t>(      )</a:t>
            </a:r>
          </a:p>
        </p:txBody>
      </p:sp>
      <p:sp>
        <p:nvSpPr>
          <p:cNvPr id="552964" name="Rectangle 4"/>
          <p:cNvSpPr>
            <a:spLocks noChangeArrowheads="1"/>
          </p:cNvSpPr>
          <p:nvPr/>
        </p:nvSpPr>
        <p:spPr bwMode="auto">
          <a:xfrm>
            <a:off x="5257800" y="320675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FF0000"/>
                </a:solidFill>
              </a:rPr>
              <a:t>树状目录</a:t>
            </a:r>
          </a:p>
        </p:txBody>
      </p:sp>
      <p:grpSp>
        <p:nvGrpSpPr>
          <p:cNvPr id="552965" name="Group 5"/>
          <p:cNvGrpSpPr>
            <a:grpSpLocks/>
          </p:cNvGrpSpPr>
          <p:nvPr/>
        </p:nvGrpSpPr>
        <p:grpSpPr bwMode="auto">
          <a:xfrm>
            <a:off x="304800" y="2667000"/>
            <a:ext cx="4800600" cy="3671888"/>
            <a:chOff x="576" y="1671"/>
            <a:chExt cx="3024" cy="2313"/>
          </a:xfrm>
        </p:grpSpPr>
        <p:sp>
          <p:nvSpPr>
            <p:cNvPr id="10258" name="Rectangle 6"/>
            <p:cNvSpPr>
              <a:spLocks noChangeArrowheads="1"/>
            </p:cNvSpPr>
            <p:nvPr/>
          </p:nvSpPr>
          <p:spPr bwMode="auto">
            <a:xfrm>
              <a:off x="57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cat</a:t>
              </a:r>
            </a:p>
          </p:txBody>
        </p:sp>
        <p:sp>
          <p:nvSpPr>
            <p:cNvPr id="10259" name="Rectangle 7"/>
            <p:cNvSpPr>
              <a:spLocks noChangeArrowheads="1"/>
            </p:cNvSpPr>
            <p:nvPr/>
          </p:nvSpPr>
          <p:spPr bwMode="auto">
            <a:xfrm>
              <a:off x="105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bo</a:t>
              </a:r>
            </a:p>
          </p:txBody>
        </p:sp>
        <p:sp>
          <p:nvSpPr>
            <p:cNvPr id="10260" name="Rectangle 8"/>
            <p:cNvSpPr>
              <a:spLocks noChangeArrowheads="1"/>
            </p:cNvSpPr>
            <p:nvPr/>
          </p:nvSpPr>
          <p:spPr bwMode="auto">
            <a:xfrm>
              <a:off x="153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hex</a:t>
              </a:r>
            </a:p>
          </p:txBody>
        </p:sp>
        <p:sp>
          <p:nvSpPr>
            <p:cNvPr id="10261" name="Oval 9"/>
            <p:cNvSpPr>
              <a:spLocks noChangeArrowheads="1"/>
            </p:cNvSpPr>
            <p:nvPr/>
          </p:nvSpPr>
          <p:spPr bwMode="auto">
            <a:xfrm>
              <a:off x="660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62" name="Line 10"/>
            <p:cNvSpPr>
              <a:spLocks noChangeShapeType="1"/>
            </p:cNvSpPr>
            <p:nvPr/>
          </p:nvSpPr>
          <p:spPr bwMode="auto">
            <a:xfrm>
              <a:off x="822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3" name="Oval 11"/>
            <p:cNvSpPr>
              <a:spLocks noChangeArrowheads="1"/>
            </p:cNvSpPr>
            <p:nvPr/>
          </p:nvSpPr>
          <p:spPr bwMode="auto">
            <a:xfrm>
              <a:off x="1140" y="2640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64" name="Line 12"/>
            <p:cNvSpPr>
              <a:spLocks noChangeShapeType="1"/>
            </p:cNvSpPr>
            <p:nvPr/>
          </p:nvSpPr>
          <p:spPr bwMode="auto">
            <a:xfrm>
              <a:off x="1302" y="23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5" name="Oval 13"/>
            <p:cNvSpPr>
              <a:spLocks noChangeArrowheads="1"/>
            </p:cNvSpPr>
            <p:nvPr/>
          </p:nvSpPr>
          <p:spPr bwMode="auto">
            <a:xfrm>
              <a:off x="1608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66" name="Line 14"/>
            <p:cNvSpPr>
              <a:spLocks noChangeShapeType="1"/>
            </p:cNvSpPr>
            <p:nvPr/>
          </p:nvSpPr>
          <p:spPr bwMode="auto">
            <a:xfrm>
              <a:off x="1770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" name="Rectangle 15"/>
            <p:cNvSpPr>
              <a:spLocks noChangeArrowheads="1"/>
            </p:cNvSpPr>
            <p:nvPr/>
          </p:nvSpPr>
          <p:spPr bwMode="auto">
            <a:xfrm>
              <a:off x="163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0268" name="Rectangle 16"/>
            <p:cNvSpPr>
              <a:spLocks noChangeArrowheads="1"/>
            </p:cNvSpPr>
            <p:nvPr/>
          </p:nvSpPr>
          <p:spPr bwMode="auto">
            <a:xfrm>
              <a:off x="211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0269" name="Oval 17"/>
            <p:cNvSpPr>
              <a:spLocks noChangeArrowheads="1"/>
            </p:cNvSpPr>
            <p:nvPr/>
          </p:nvSpPr>
          <p:spPr bwMode="auto">
            <a:xfrm>
              <a:off x="1704" y="364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70" name="Line 18"/>
            <p:cNvSpPr>
              <a:spLocks noChangeShapeType="1"/>
            </p:cNvSpPr>
            <p:nvPr/>
          </p:nvSpPr>
          <p:spPr bwMode="auto">
            <a:xfrm>
              <a:off x="1866" y="336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" name="Oval 19"/>
            <p:cNvSpPr>
              <a:spLocks noChangeArrowheads="1"/>
            </p:cNvSpPr>
            <p:nvPr/>
          </p:nvSpPr>
          <p:spPr bwMode="auto">
            <a:xfrm>
              <a:off x="2187" y="363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72" name="Line 20"/>
            <p:cNvSpPr>
              <a:spLocks noChangeShapeType="1"/>
            </p:cNvSpPr>
            <p:nvPr/>
          </p:nvSpPr>
          <p:spPr bwMode="auto">
            <a:xfrm>
              <a:off x="2349" y="335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" name="Rectangle 21"/>
            <p:cNvSpPr>
              <a:spLocks noChangeArrowheads="1"/>
            </p:cNvSpPr>
            <p:nvPr/>
          </p:nvSpPr>
          <p:spPr bwMode="auto">
            <a:xfrm>
              <a:off x="312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mail</a:t>
              </a:r>
            </a:p>
          </p:txBody>
        </p:sp>
        <p:sp>
          <p:nvSpPr>
            <p:cNvPr id="10274" name="Oval 22"/>
            <p:cNvSpPr>
              <a:spLocks noChangeArrowheads="1"/>
            </p:cNvSpPr>
            <p:nvPr/>
          </p:nvSpPr>
          <p:spPr bwMode="auto">
            <a:xfrm>
              <a:off x="3195" y="292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75" name="Line 23"/>
            <p:cNvSpPr>
              <a:spLocks noChangeShapeType="1"/>
            </p:cNvSpPr>
            <p:nvPr/>
          </p:nvSpPr>
          <p:spPr bwMode="auto">
            <a:xfrm>
              <a:off x="3357" y="264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" name="Oval 24"/>
            <p:cNvSpPr>
              <a:spLocks noChangeArrowheads="1"/>
            </p:cNvSpPr>
            <p:nvPr/>
          </p:nvSpPr>
          <p:spPr bwMode="auto">
            <a:xfrm>
              <a:off x="2736" y="291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77" name="Line 25"/>
            <p:cNvSpPr>
              <a:spLocks noChangeShapeType="1"/>
            </p:cNvSpPr>
            <p:nvPr/>
          </p:nvSpPr>
          <p:spPr bwMode="auto">
            <a:xfrm flipH="1">
              <a:off x="1296" y="1959"/>
              <a:ext cx="76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" name="Line 26"/>
            <p:cNvSpPr>
              <a:spLocks noChangeShapeType="1"/>
            </p:cNvSpPr>
            <p:nvPr/>
          </p:nvSpPr>
          <p:spPr bwMode="auto">
            <a:xfrm>
              <a:off x="2592" y="1959"/>
              <a:ext cx="4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" name="Rectangle 27"/>
            <p:cNvSpPr>
              <a:spLocks noChangeArrowheads="1"/>
            </p:cNvSpPr>
            <p:nvPr/>
          </p:nvSpPr>
          <p:spPr bwMode="auto">
            <a:xfrm>
              <a:off x="182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CC"/>
                  </a:solidFill>
                </a:rPr>
                <a:t>var</a:t>
              </a:r>
            </a:p>
          </p:txBody>
        </p:sp>
        <p:sp>
          <p:nvSpPr>
            <p:cNvPr id="10280" name="Rectangle 28"/>
            <p:cNvSpPr>
              <a:spLocks noChangeArrowheads="1"/>
            </p:cNvSpPr>
            <p:nvPr/>
          </p:nvSpPr>
          <p:spPr bwMode="auto">
            <a:xfrm>
              <a:off x="230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CC"/>
                  </a:solidFill>
                </a:rPr>
                <a:t>my</a:t>
              </a:r>
            </a:p>
          </p:txBody>
        </p:sp>
        <p:sp>
          <p:nvSpPr>
            <p:cNvPr id="10281" name="Rectangle 29"/>
            <p:cNvSpPr>
              <a:spLocks noChangeArrowheads="1"/>
            </p:cNvSpPr>
            <p:nvPr/>
          </p:nvSpPr>
          <p:spPr bwMode="auto">
            <a:xfrm>
              <a:off x="216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CC"/>
                  </a:solidFill>
                </a:rPr>
                <a:t>data</a:t>
              </a:r>
            </a:p>
          </p:txBody>
        </p:sp>
        <p:sp>
          <p:nvSpPr>
            <p:cNvPr id="10282" name="Rectangle 30"/>
            <p:cNvSpPr>
              <a:spLocks noChangeArrowheads="1"/>
            </p:cNvSpPr>
            <p:nvPr/>
          </p:nvSpPr>
          <p:spPr bwMode="auto">
            <a:xfrm>
              <a:off x="264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cont</a:t>
              </a:r>
            </a:p>
          </p:txBody>
        </p:sp>
        <p:sp>
          <p:nvSpPr>
            <p:cNvPr id="10283" name="Line 31"/>
            <p:cNvSpPr>
              <a:spLocks noChangeShapeType="1"/>
            </p:cNvSpPr>
            <p:nvPr/>
          </p:nvSpPr>
          <p:spPr bwMode="auto">
            <a:xfrm flipH="1">
              <a:off x="2112" y="2679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" name="Line 32"/>
            <p:cNvSpPr>
              <a:spLocks noChangeShapeType="1"/>
            </p:cNvSpPr>
            <p:nvPr/>
          </p:nvSpPr>
          <p:spPr bwMode="auto">
            <a:xfrm>
              <a:off x="2898" y="263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2993" name="Group 33"/>
          <p:cNvGrpSpPr>
            <a:grpSpLocks/>
          </p:cNvGrpSpPr>
          <p:nvPr/>
        </p:nvGrpSpPr>
        <p:grpSpPr bwMode="auto">
          <a:xfrm>
            <a:off x="5029200" y="2514600"/>
            <a:ext cx="4114800" cy="1114425"/>
            <a:chOff x="3168" y="1584"/>
            <a:chExt cx="2592" cy="702"/>
          </a:xfrm>
        </p:grpSpPr>
        <p:sp>
          <p:nvSpPr>
            <p:cNvPr id="10256" name="Rectangle 34"/>
            <p:cNvSpPr>
              <a:spLocks noChangeArrowheads="1"/>
            </p:cNvSpPr>
            <p:nvPr/>
          </p:nvSpPr>
          <p:spPr bwMode="auto">
            <a:xfrm>
              <a:off x="3168" y="1584"/>
              <a:ext cx="259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此种树状结构扩展性好、表示清晰，</a:t>
              </a:r>
              <a:r>
                <a:rPr lang="zh-CN" altLang="en-US" sz="2400">
                  <a:solidFill>
                    <a:srgbClr val="FF0000"/>
                  </a:solidFill>
                </a:rPr>
                <a:t>最常用</a:t>
              </a:r>
            </a:p>
          </p:txBody>
        </p:sp>
        <p:pic>
          <p:nvPicPr>
            <p:cNvPr id="10257" name="Picture 35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" y="174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2996" name="Group 36"/>
          <p:cNvGrpSpPr>
            <a:grpSpLocks/>
          </p:cNvGrpSpPr>
          <p:nvPr/>
        </p:nvGrpSpPr>
        <p:grpSpPr bwMode="auto">
          <a:xfrm>
            <a:off x="5029200" y="3733800"/>
            <a:ext cx="4114800" cy="1158875"/>
            <a:chOff x="3168" y="1584"/>
            <a:chExt cx="2592" cy="730"/>
          </a:xfrm>
        </p:grpSpPr>
        <p:sp>
          <p:nvSpPr>
            <p:cNvPr id="10254" name="Rectangle 37"/>
            <p:cNvSpPr>
              <a:spLocks noChangeArrowheads="1"/>
            </p:cNvSpPr>
            <p:nvPr/>
          </p:nvSpPr>
          <p:spPr bwMode="auto">
            <a:xfrm>
              <a:off x="3168" y="1584"/>
              <a:ext cx="2592" cy="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描述“文件的集合”，</a:t>
              </a:r>
              <a:r>
                <a:rPr lang="zh-CN" altLang="en-US" sz="2600"/>
                <a:t>需要</a:t>
              </a:r>
              <a:r>
                <a:rPr lang="zh-CN" altLang="en-US" sz="2400"/>
                <a:t>引入概念</a:t>
              </a:r>
              <a:r>
                <a:rPr lang="en-US" altLang="zh-CN" sz="2400"/>
                <a:t>: </a:t>
              </a:r>
              <a:r>
                <a:rPr lang="zh-CN" altLang="en-US" sz="2400">
                  <a:solidFill>
                    <a:srgbClr val="FF0000"/>
                  </a:solidFill>
                </a:rPr>
                <a:t>目录</a:t>
              </a:r>
            </a:p>
          </p:txBody>
        </p:sp>
        <p:pic>
          <p:nvPicPr>
            <p:cNvPr id="10255" name="Picture 38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" y="174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2999" name="Freeform 39"/>
          <p:cNvSpPr>
            <a:spLocks/>
          </p:cNvSpPr>
          <p:nvPr/>
        </p:nvSpPr>
        <p:spPr bwMode="auto">
          <a:xfrm>
            <a:off x="3771900" y="2870200"/>
            <a:ext cx="3505200" cy="1549400"/>
          </a:xfrm>
          <a:custGeom>
            <a:avLst/>
            <a:gdLst>
              <a:gd name="T0" fmla="*/ 2147483647 w 2208"/>
              <a:gd name="T1" fmla="*/ 2147483647 h 976"/>
              <a:gd name="T2" fmla="*/ 2147483647 w 2208"/>
              <a:gd name="T3" fmla="*/ 2147483647 h 976"/>
              <a:gd name="T4" fmla="*/ 2147483647 w 2208"/>
              <a:gd name="T5" fmla="*/ 2147483647 h 976"/>
              <a:gd name="T6" fmla="*/ 2147483647 w 2208"/>
              <a:gd name="T7" fmla="*/ 2147483647 h 9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08" h="976">
                <a:moveTo>
                  <a:pt x="2184" y="976"/>
                </a:moveTo>
                <a:cubicBezTo>
                  <a:pt x="2196" y="904"/>
                  <a:pt x="2208" y="832"/>
                  <a:pt x="1896" y="688"/>
                </a:cubicBezTo>
                <a:cubicBezTo>
                  <a:pt x="1584" y="544"/>
                  <a:pt x="624" y="224"/>
                  <a:pt x="312" y="112"/>
                </a:cubicBezTo>
                <a:cubicBezTo>
                  <a:pt x="0" y="0"/>
                  <a:pt x="12" y="8"/>
                  <a:pt x="24" y="16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00" name="Freeform 40"/>
          <p:cNvSpPr>
            <a:spLocks/>
          </p:cNvSpPr>
          <p:nvPr/>
        </p:nvSpPr>
        <p:spPr bwMode="auto">
          <a:xfrm>
            <a:off x="3333750" y="4173538"/>
            <a:ext cx="3829050" cy="779462"/>
          </a:xfrm>
          <a:custGeom>
            <a:avLst/>
            <a:gdLst>
              <a:gd name="T0" fmla="*/ 2147483647 w 2412"/>
              <a:gd name="T1" fmla="*/ 2147483647 h 491"/>
              <a:gd name="T2" fmla="*/ 2147483647 w 2412"/>
              <a:gd name="T3" fmla="*/ 2147483647 h 491"/>
              <a:gd name="T4" fmla="*/ 0 w 2412"/>
              <a:gd name="T5" fmla="*/ 0 h 49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12" h="491">
                <a:moveTo>
                  <a:pt x="2412" y="155"/>
                </a:moveTo>
                <a:cubicBezTo>
                  <a:pt x="2206" y="207"/>
                  <a:pt x="1581" y="491"/>
                  <a:pt x="1179" y="465"/>
                </a:cubicBezTo>
                <a:cubicBezTo>
                  <a:pt x="777" y="439"/>
                  <a:pt x="245" y="97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53001" name="Group 41"/>
          <p:cNvGrpSpPr>
            <a:grpSpLocks/>
          </p:cNvGrpSpPr>
          <p:nvPr/>
        </p:nvGrpSpPr>
        <p:grpSpPr bwMode="auto">
          <a:xfrm>
            <a:off x="5029200" y="4953000"/>
            <a:ext cx="4114800" cy="1114425"/>
            <a:chOff x="3168" y="1584"/>
            <a:chExt cx="2592" cy="702"/>
          </a:xfrm>
        </p:grpSpPr>
        <p:sp>
          <p:nvSpPr>
            <p:cNvPr id="10252" name="Rectangle 42"/>
            <p:cNvSpPr>
              <a:spLocks noChangeArrowheads="1"/>
            </p:cNvSpPr>
            <p:nvPr/>
          </p:nvSpPr>
          <p:spPr bwMode="auto">
            <a:xfrm>
              <a:off x="3168" y="1584"/>
              <a:ext cx="259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怎么进行“文件集合”物理表述</a:t>
              </a:r>
              <a:r>
                <a:rPr lang="en-US" altLang="zh-CN" sz="2400" dirty="0">
                  <a:solidFill>
                    <a:srgbClr val="FF0000"/>
                  </a:solidFill>
                </a:rPr>
                <a:t>?</a:t>
              </a:r>
            </a:p>
          </p:txBody>
        </p:sp>
        <p:pic>
          <p:nvPicPr>
            <p:cNvPr id="10253" name="Picture 43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" y="174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0251" name="Object 4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921207"/>
              </p:ext>
            </p:extLst>
          </p:nvPr>
        </p:nvGraphicFramePr>
        <p:xfrm>
          <a:off x="5872163" y="1777206"/>
          <a:ext cx="6858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1" name="公式" r:id="rId4" imgW="279400" imgH="228600" progId="Equation.3">
                  <p:embed/>
                </p:oleObj>
              </mc:Choice>
              <mc:Fallback>
                <p:oleObj name="公式" r:id="rId4" imgW="279400" imgH="2286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163" y="1777206"/>
                        <a:ext cx="68580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3048000" y="5983288"/>
            <a:ext cx="6400800" cy="54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1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共性：目录要存储信息，文件要存储信息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5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5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000"/>
                                        <p:tgtEl>
                                          <p:spTgt spid="55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5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63" grpId="0"/>
      <p:bldP spid="552964" grpId="0"/>
      <p:bldP spid="552999" grpId="0" animBg="1"/>
      <p:bldP spid="553000" grpId="0" animBg="1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目录的实现</a:t>
            </a:r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765175" y="11922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存放“文件集合”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5700713" y="42863"/>
            <a:ext cx="3429000" cy="2667000"/>
            <a:chOff x="576" y="1671"/>
            <a:chExt cx="3024" cy="2313"/>
          </a:xfrm>
        </p:grpSpPr>
        <p:sp>
          <p:nvSpPr>
            <p:cNvPr id="11288" name="Rectangle 5"/>
            <p:cNvSpPr>
              <a:spLocks noChangeArrowheads="1"/>
            </p:cNvSpPr>
            <p:nvPr/>
          </p:nvSpPr>
          <p:spPr bwMode="auto">
            <a:xfrm>
              <a:off x="57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cat</a:t>
              </a:r>
            </a:p>
          </p:txBody>
        </p:sp>
        <p:sp>
          <p:nvSpPr>
            <p:cNvPr id="11289" name="Rectangle 6"/>
            <p:cNvSpPr>
              <a:spLocks noChangeArrowheads="1"/>
            </p:cNvSpPr>
            <p:nvPr/>
          </p:nvSpPr>
          <p:spPr bwMode="auto">
            <a:xfrm>
              <a:off x="105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bo</a:t>
              </a:r>
            </a:p>
          </p:txBody>
        </p:sp>
        <p:sp>
          <p:nvSpPr>
            <p:cNvPr id="11290" name="Rectangle 7"/>
            <p:cNvSpPr>
              <a:spLocks noChangeArrowheads="1"/>
            </p:cNvSpPr>
            <p:nvPr/>
          </p:nvSpPr>
          <p:spPr bwMode="auto">
            <a:xfrm>
              <a:off x="153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hex</a:t>
              </a:r>
            </a:p>
          </p:txBody>
        </p:sp>
        <p:sp>
          <p:nvSpPr>
            <p:cNvPr id="11291" name="Oval 8"/>
            <p:cNvSpPr>
              <a:spLocks noChangeArrowheads="1"/>
            </p:cNvSpPr>
            <p:nvPr/>
          </p:nvSpPr>
          <p:spPr bwMode="auto">
            <a:xfrm>
              <a:off x="660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2" name="Line 9"/>
            <p:cNvSpPr>
              <a:spLocks noChangeShapeType="1"/>
            </p:cNvSpPr>
            <p:nvPr/>
          </p:nvSpPr>
          <p:spPr bwMode="auto">
            <a:xfrm>
              <a:off x="822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Oval 10"/>
            <p:cNvSpPr>
              <a:spLocks noChangeArrowheads="1"/>
            </p:cNvSpPr>
            <p:nvPr/>
          </p:nvSpPr>
          <p:spPr bwMode="auto">
            <a:xfrm>
              <a:off x="1140" y="2640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4" name="Line 11"/>
            <p:cNvSpPr>
              <a:spLocks noChangeShapeType="1"/>
            </p:cNvSpPr>
            <p:nvPr/>
          </p:nvSpPr>
          <p:spPr bwMode="auto">
            <a:xfrm>
              <a:off x="1302" y="23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5" name="Oval 12"/>
            <p:cNvSpPr>
              <a:spLocks noChangeArrowheads="1"/>
            </p:cNvSpPr>
            <p:nvPr/>
          </p:nvSpPr>
          <p:spPr bwMode="auto">
            <a:xfrm>
              <a:off x="1608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6" name="Line 13"/>
            <p:cNvSpPr>
              <a:spLocks noChangeShapeType="1"/>
            </p:cNvSpPr>
            <p:nvPr/>
          </p:nvSpPr>
          <p:spPr bwMode="auto">
            <a:xfrm>
              <a:off x="1770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Rectangle 14"/>
            <p:cNvSpPr>
              <a:spLocks noChangeArrowheads="1"/>
            </p:cNvSpPr>
            <p:nvPr/>
          </p:nvSpPr>
          <p:spPr bwMode="auto">
            <a:xfrm>
              <a:off x="163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1298" name="Rectangle 15"/>
            <p:cNvSpPr>
              <a:spLocks noChangeArrowheads="1"/>
            </p:cNvSpPr>
            <p:nvPr/>
          </p:nvSpPr>
          <p:spPr bwMode="auto">
            <a:xfrm>
              <a:off x="211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1299" name="Oval 16"/>
            <p:cNvSpPr>
              <a:spLocks noChangeArrowheads="1"/>
            </p:cNvSpPr>
            <p:nvPr/>
          </p:nvSpPr>
          <p:spPr bwMode="auto">
            <a:xfrm>
              <a:off x="1704" y="364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300" name="Line 17"/>
            <p:cNvSpPr>
              <a:spLocks noChangeShapeType="1"/>
            </p:cNvSpPr>
            <p:nvPr/>
          </p:nvSpPr>
          <p:spPr bwMode="auto">
            <a:xfrm>
              <a:off x="1866" y="336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1" name="Oval 18"/>
            <p:cNvSpPr>
              <a:spLocks noChangeArrowheads="1"/>
            </p:cNvSpPr>
            <p:nvPr/>
          </p:nvSpPr>
          <p:spPr bwMode="auto">
            <a:xfrm>
              <a:off x="2187" y="363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302" name="Line 19"/>
            <p:cNvSpPr>
              <a:spLocks noChangeShapeType="1"/>
            </p:cNvSpPr>
            <p:nvPr/>
          </p:nvSpPr>
          <p:spPr bwMode="auto">
            <a:xfrm>
              <a:off x="2349" y="335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Rectangle 20"/>
            <p:cNvSpPr>
              <a:spLocks noChangeArrowheads="1"/>
            </p:cNvSpPr>
            <p:nvPr/>
          </p:nvSpPr>
          <p:spPr bwMode="auto">
            <a:xfrm>
              <a:off x="312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mail</a:t>
              </a:r>
            </a:p>
          </p:txBody>
        </p:sp>
        <p:sp>
          <p:nvSpPr>
            <p:cNvPr id="11304" name="Oval 21"/>
            <p:cNvSpPr>
              <a:spLocks noChangeArrowheads="1"/>
            </p:cNvSpPr>
            <p:nvPr/>
          </p:nvSpPr>
          <p:spPr bwMode="auto">
            <a:xfrm>
              <a:off x="3195" y="292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305" name="Line 22"/>
            <p:cNvSpPr>
              <a:spLocks noChangeShapeType="1"/>
            </p:cNvSpPr>
            <p:nvPr/>
          </p:nvSpPr>
          <p:spPr bwMode="auto">
            <a:xfrm>
              <a:off x="3357" y="264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Oval 23"/>
            <p:cNvSpPr>
              <a:spLocks noChangeArrowheads="1"/>
            </p:cNvSpPr>
            <p:nvPr/>
          </p:nvSpPr>
          <p:spPr bwMode="auto">
            <a:xfrm>
              <a:off x="2736" y="291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307" name="Line 24"/>
            <p:cNvSpPr>
              <a:spLocks noChangeShapeType="1"/>
            </p:cNvSpPr>
            <p:nvPr/>
          </p:nvSpPr>
          <p:spPr bwMode="auto">
            <a:xfrm flipH="1">
              <a:off x="1296" y="1959"/>
              <a:ext cx="76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Line 25"/>
            <p:cNvSpPr>
              <a:spLocks noChangeShapeType="1"/>
            </p:cNvSpPr>
            <p:nvPr/>
          </p:nvSpPr>
          <p:spPr bwMode="auto">
            <a:xfrm>
              <a:off x="2592" y="1959"/>
              <a:ext cx="4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Rectangle 26"/>
            <p:cNvSpPr>
              <a:spLocks noChangeArrowheads="1"/>
            </p:cNvSpPr>
            <p:nvPr/>
          </p:nvSpPr>
          <p:spPr bwMode="auto">
            <a:xfrm>
              <a:off x="182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CC"/>
                  </a:solidFill>
                </a:rPr>
                <a:t>var</a:t>
              </a:r>
            </a:p>
          </p:txBody>
        </p:sp>
        <p:sp>
          <p:nvSpPr>
            <p:cNvPr id="11310" name="Rectangle 27"/>
            <p:cNvSpPr>
              <a:spLocks noChangeArrowheads="1"/>
            </p:cNvSpPr>
            <p:nvPr/>
          </p:nvSpPr>
          <p:spPr bwMode="auto">
            <a:xfrm>
              <a:off x="230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CC"/>
                  </a:solidFill>
                </a:rPr>
                <a:t>my</a:t>
              </a:r>
            </a:p>
          </p:txBody>
        </p:sp>
        <p:sp>
          <p:nvSpPr>
            <p:cNvPr id="11311" name="Rectangle 28"/>
            <p:cNvSpPr>
              <a:spLocks noChangeArrowheads="1"/>
            </p:cNvSpPr>
            <p:nvPr/>
          </p:nvSpPr>
          <p:spPr bwMode="auto">
            <a:xfrm>
              <a:off x="216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CC"/>
                  </a:solidFill>
                </a:rPr>
                <a:t>data</a:t>
              </a:r>
            </a:p>
          </p:txBody>
        </p:sp>
        <p:sp>
          <p:nvSpPr>
            <p:cNvPr id="11312" name="Rectangle 29"/>
            <p:cNvSpPr>
              <a:spLocks noChangeArrowheads="1"/>
            </p:cNvSpPr>
            <p:nvPr/>
          </p:nvSpPr>
          <p:spPr bwMode="auto">
            <a:xfrm>
              <a:off x="264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cont</a:t>
              </a:r>
            </a:p>
          </p:txBody>
        </p:sp>
        <p:sp>
          <p:nvSpPr>
            <p:cNvPr id="11313" name="Line 30"/>
            <p:cNvSpPr>
              <a:spLocks noChangeShapeType="1"/>
            </p:cNvSpPr>
            <p:nvPr/>
          </p:nvSpPr>
          <p:spPr bwMode="auto">
            <a:xfrm flipH="1">
              <a:off x="2112" y="2679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Line 31"/>
            <p:cNvSpPr>
              <a:spLocks noChangeShapeType="1"/>
            </p:cNvSpPr>
            <p:nvPr/>
          </p:nvSpPr>
          <p:spPr bwMode="auto">
            <a:xfrm>
              <a:off x="2898" y="263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4016" name="Group 32"/>
          <p:cNvGrpSpPr>
            <a:grpSpLocks/>
          </p:cNvGrpSpPr>
          <p:nvPr/>
        </p:nvGrpSpPr>
        <p:grpSpPr bwMode="auto">
          <a:xfrm>
            <a:off x="1066800" y="1828800"/>
            <a:ext cx="7543800" cy="603250"/>
            <a:chOff x="622" y="1170"/>
            <a:chExt cx="4752" cy="380"/>
          </a:xfrm>
        </p:grpSpPr>
        <p:sp>
          <p:nvSpPr>
            <p:cNvPr id="11286" name="Rectangle 33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将文件内容</a:t>
              </a:r>
              <a:r>
                <a:rPr lang="en-US" altLang="zh-CN" sz="2400" dirty="0"/>
                <a:t>(</a:t>
              </a:r>
              <a:r>
                <a:rPr lang="zh-CN" altLang="en-US" sz="2400" dirty="0"/>
                <a:t>盘块</a:t>
              </a:r>
              <a:r>
                <a:rPr lang="en-US" altLang="zh-CN" sz="2400" dirty="0"/>
                <a:t>)</a:t>
              </a:r>
              <a:r>
                <a:rPr lang="zh-CN" altLang="en-US" sz="2400" dirty="0"/>
                <a:t>放在一起</a:t>
              </a:r>
              <a:r>
                <a:rPr lang="en-US" altLang="zh-CN" sz="2400" dirty="0"/>
                <a:t>…</a:t>
              </a:r>
            </a:p>
          </p:txBody>
        </p:sp>
        <p:pic>
          <p:nvPicPr>
            <p:cNvPr id="11287" name="Picture 34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4019" name="Text Box 35"/>
          <p:cNvSpPr txBox="1">
            <a:spLocks noChangeArrowheads="1"/>
          </p:cNvSpPr>
          <p:nvPr/>
        </p:nvSpPr>
        <p:spPr bwMode="auto">
          <a:xfrm>
            <a:off x="5486400" y="19050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显然不行</a:t>
            </a:r>
          </a:p>
        </p:txBody>
      </p:sp>
      <p:grpSp>
        <p:nvGrpSpPr>
          <p:cNvPr id="554020" name="Group 36"/>
          <p:cNvGrpSpPr>
            <a:grpSpLocks/>
          </p:cNvGrpSpPr>
          <p:nvPr/>
        </p:nvGrpSpPr>
        <p:grpSpPr bwMode="auto">
          <a:xfrm>
            <a:off x="1066800" y="2368550"/>
            <a:ext cx="7543800" cy="603250"/>
            <a:chOff x="622" y="1170"/>
            <a:chExt cx="4752" cy="380"/>
          </a:xfrm>
        </p:grpSpPr>
        <p:sp>
          <p:nvSpPr>
            <p:cNvPr id="11284" name="Rectangle 37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将文件内容指针</a:t>
              </a:r>
              <a:r>
                <a:rPr lang="en-US" altLang="zh-CN" sz="2400"/>
                <a:t>(</a:t>
              </a:r>
              <a:r>
                <a:rPr lang="zh-CN" altLang="en-US" sz="2400"/>
                <a:t>即</a:t>
              </a:r>
              <a:r>
                <a:rPr lang="zh-CN" altLang="en-US" sz="2400">
                  <a:solidFill>
                    <a:srgbClr val="FF0000"/>
                  </a:solidFill>
                </a:rPr>
                <a:t>文件头</a:t>
              </a:r>
              <a:r>
                <a:rPr lang="en-US" altLang="zh-CN" sz="2400"/>
                <a:t>)</a:t>
              </a:r>
              <a:r>
                <a:rPr lang="zh-CN" altLang="en-US" sz="2400"/>
                <a:t>放在一起</a:t>
              </a:r>
            </a:p>
          </p:txBody>
        </p:sp>
        <p:pic>
          <p:nvPicPr>
            <p:cNvPr id="11285" name="Picture 38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4023" name="Group 39"/>
          <p:cNvGrpSpPr>
            <a:grpSpLocks/>
          </p:cNvGrpSpPr>
          <p:nvPr/>
        </p:nvGrpSpPr>
        <p:grpSpPr bwMode="auto">
          <a:xfrm>
            <a:off x="1066800" y="2901950"/>
            <a:ext cx="7543800" cy="603250"/>
            <a:chOff x="622" y="1170"/>
            <a:chExt cx="4752" cy="380"/>
          </a:xfrm>
        </p:grpSpPr>
        <p:sp>
          <p:nvSpPr>
            <p:cNvPr id="11282" name="Rectangle 4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应该是可以的，取决于</a:t>
              </a:r>
              <a:r>
                <a:rPr lang="zh-CN" altLang="en-US" sz="2400" dirty="0">
                  <a:solidFill>
                    <a:srgbClr val="FF0000"/>
                  </a:solidFill>
                </a:rPr>
                <a:t>文件系统</a:t>
              </a:r>
              <a:r>
                <a:rPr lang="zh-CN" altLang="en-US" sz="2400" dirty="0"/>
                <a:t>如何处理</a:t>
              </a:r>
              <a:r>
                <a:rPr lang="en-US" altLang="zh-CN" sz="2400" dirty="0">
                  <a:solidFill>
                    <a:srgbClr val="FF0000"/>
                  </a:solidFill>
                </a:rPr>
                <a:t>…</a:t>
              </a:r>
            </a:p>
          </p:txBody>
        </p:sp>
        <p:pic>
          <p:nvPicPr>
            <p:cNvPr id="11283" name="Picture 41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4029" name="Rectangle 45"/>
          <p:cNvSpPr>
            <a:spLocks noChangeArrowheads="1"/>
          </p:cNvSpPr>
          <p:nvPr/>
        </p:nvSpPr>
        <p:spPr bwMode="auto">
          <a:xfrm>
            <a:off x="762000" y="36306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思考</a:t>
            </a:r>
            <a:r>
              <a:rPr lang="en-US" altLang="zh-CN"/>
              <a:t>: </a:t>
            </a:r>
            <a:r>
              <a:rPr lang="zh-CN" altLang="en-US"/>
              <a:t>有了树状目录后会出现什么问题</a:t>
            </a:r>
            <a:r>
              <a:rPr lang="en-US" altLang="zh-CN"/>
              <a:t>?</a:t>
            </a:r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554030" name="Group 46"/>
          <p:cNvGrpSpPr>
            <a:grpSpLocks/>
          </p:cNvGrpSpPr>
          <p:nvPr/>
        </p:nvGrpSpPr>
        <p:grpSpPr bwMode="auto">
          <a:xfrm>
            <a:off x="1066800" y="4267200"/>
            <a:ext cx="7543800" cy="603250"/>
            <a:chOff x="622" y="1170"/>
            <a:chExt cx="4752" cy="380"/>
          </a:xfrm>
        </p:grpSpPr>
        <p:sp>
          <p:nvSpPr>
            <p:cNvPr id="11280" name="Rectangle 47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出现了路径名</a:t>
              </a:r>
              <a:r>
                <a:rPr lang="en-US" altLang="zh-CN" sz="2400"/>
                <a:t>: </a:t>
              </a:r>
              <a:r>
                <a:rPr lang="en-US" altLang="zh-CN" sz="2400">
                  <a:solidFill>
                    <a:srgbClr val="FF0000"/>
                  </a:solidFill>
                </a:rPr>
                <a:t>/</a:t>
              </a:r>
              <a:r>
                <a:rPr lang="en-US" altLang="zh-CN" sz="2400">
                  <a:solidFill>
                    <a:srgbClr val="0000CC"/>
                  </a:solidFill>
                </a:rPr>
                <a:t>my</a:t>
              </a:r>
              <a:r>
                <a:rPr lang="en-US" altLang="zh-CN" sz="2400">
                  <a:solidFill>
                    <a:srgbClr val="FF0000"/>
                  </a:solidFill>
                </a:rPr>
                <a:t>/</a:t>
              </a:r>
              <a:r>
                <a:rPr lang="en-US" altLang="zh-CN" sz="2400">
                  <a:solidFill>
                    <a:srgbClr val="0000CC"/>
                  </a:solidFill>
                </a:rPr>
                <a:t>data</a:t>
              </a:r>
              <a:r>
                <a:rPr lang="en-US" altLang="zh-CN" sz="2400">
                  <a:solidFill>
                    <a:srgbClr val="FF0000"/>
                  </a:solidFill>
                </a:rPr>
                <a:t>/a</a:t>
              </a:r>
              <a:r>
                <a:rPr lang="zh-CN" altLang="en-US" sz="2400"/>
                <a:t>用来定位文件</a:t>
              </a:r>
              <a:r>
                <a:rPr lang="en-US" altLang="zh-CN" sz="2400">
                  <a:solidFill>
                    <a:srgbClr val="FF0000"/>
                  </a:solidFill>
                </a:rPr>
                <a:t>a</a:t>
              </a:r>
            </a:p>
          </p:txBody>
        </p:sp>
        <p:pic>
          <p:nvPicPr>
            <p:cNvPr id="11281" name="Picture 48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4033" name="Group 49"/>
          <p:cNvGrpSpPr>
            <a:grpSpLocks/>
          </p:cNvGrpSpPr>
          <p:nvPr/>
        </p:nvGrpSpPr>
        <p:grpSpPr bwMode="auto">
          <a:xfrm>
            <a:off x="1066800" y="4806950"/>
            <a:ext cx="7543800" cy="603250"/>
            <a:chOff x="622" y="1170"/>
            <a:chExt cx="4752" cy="380"/>
          </a:xfrm>
        </p:grpSpPr>
        <p:sp>
          <p:nvSpPr>
            <p:cNvPr id="11278" name="Rectangle 5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路径名 </a:t>
              </a:r>
              <a:r>
                <a:rPr lang="zh-CN" altLang="en-US" sz="2400">
                  <a:sym typeface="Symbol" pitchFamily="18" charset="2"/>
                </a:rPr>
                <a:t> 路径的解析</a:t>
              </a:r>
              <a:r>
                <a:rPr lang="en-US" altLang="zh-CN" sz="2400"/>
                <a:t>:</a:t>
              </a:r>
            </a:p>
          </p:txBody>
        </p:sp>
        <p:pic>
          <p:nvPicPr>
            <p:cNvPr id="11279" name="Picture 51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4036" name="Rectangle 52"/>
          <p:cNvSpPr>
            <a:spLocks noChangeArrowheads="1"/>
          </p:cNvSpPr>
          <p:nvPr/>
        </p:nvSpPr>
        <p:spPr bwMode="auto">
          <a:xfrm>
            <a:off x="1795463" y="5857875"/>
            <a:ext cx="5207000" cy="46672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输入</a:t>
            </a:r>
            <a:r>
              <a:rPr lang="en-US" altLang="zh-CN" sz="2400">
                <a:solidFill>
                  <a:srgbClr val="FF0000"/>
                </a:solidFill>
              </a:rPr>
              <a:t>/</a:t>
            </a:r>
            <a:r>
              <a:rPr lang="en-US" altLang="zh-CN" sz="2400">
                <a:solidFill>
                  <a:srgbClr val="0000CC"/>
                </a:solidFill>
              </a:rPr>
              <a:t>my</a:t>
            </a:r>
            <a:r>
              <a:rPr lang="en-US" altLang="zh-CN" sz="2400">
                <a:solidFill>
                  <a:srgbClr val="FF0000"/>
                </a:solidFill>
              </a:rPr>
              <a:t>/</a:t>
            </a:r>
            <a:r>
              <a:rPr lang="en-US" altLang="zh-CN" sz="2400">
                <a:solidFill>
                  <a:srgbClr val="0000CC"/>
                </a:solidFill>
              </a:rPr>
              <a:t>data</a:t>
            </a:r>
            <a:r>
              <a:rPr lang="en-US" altLang="zh-CN" sz="2400">
                <a:solidFill>
                  <a:srgbClr val="FF0000"/>
                </a:solidFill>
              </a:rPr>
              <a:t>/a</a:t>
            </a:r>
            <a:r>
              <a:rPr lang="zh-CN" altLang="en-US" sz="2400">
                <a:solidFill>
                  <a:srgbClr val="FF0000"/>
                </a:solidFill>
              </a:rPr>
              <a:t>，获得文件</a:t>
            </a:r>
            <a:r>
              <a:rPr lang="en-US" altLang="zh-CN" sz="2400">
                <a:solidFill>
                  <a:srgbClr val="FF0000"/>
                </a:solidFill>
              </a:rPr>
              <a:t>a</a:t>
            </a:r>
            <a:r>
              <a:rPr lang="zh-CN" altLang="en-US" sz="2400">
                <a:solidFill>
                  <a:srgbClr val="FF0000"/>
                </a:solidFill>
              </a:rPr>
              <a:t>的文件头</a:t>
            </a:r>
          </a:p>
        </p:txBody>
      </p:sp>
      <p:sp>
        <p:nvSpPr>
          <p:cNvPr id="554037" name="AutoShape 53"/>
          <p:cNvSpPr>
            <a:spLocks noChangeArrowheads="1"/>
          </p:cNvSpPr>
          <p:nvPr/>
        </p:nvSpPr>
        <p:spPr bwMode="auto">
          <a:xfrm rot="10800000">
            <a:off x="4800600" y="4876800"/>
            <a:ext cx="4191000" cy="533400"/>
          </a:xfrm>
          <a:prstGeom prst="wedgeRoundRectCallout">
            <a:avLst>
              <a:gd name="adj1" fmla="val 11741"/>
              <a:gd name="adj2" fmla="val -15684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再根据文件头定位文件内容</a:t>
            </a:r>
            <a:endParaRPr lang="zh-CN" altLang="zh-CN" sz="240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3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5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5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5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7" grpId="0"/>
      <p:bldP spid="554019" grpId="0"/>
      <p:bldP spid="554029" grpId="0"/>
      <p:bldP spid="554036" grpId="0" animBg="1"/>
      <p:bldP spid="5540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路径的解析</a:t>
            </a:r>
            <a:r>
              <a:rPr lang="en-US" altLang="zh-CN" smtClean="0"/>
              <a:t>(Name Resolution)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65175" y="113506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输入</a:t>
            </a:r>
            <a:r>
              <a:rPr lang="en-US" altLang="zh-CN">
                <a:solidFill>
                  <a:srgbClr val="CC0000"/>
                </a:solidFill>
              </a:rPr>
              <a:t>/</a:t>
            </a:r>
            <a:r>
              <a:rPr lang="en-US" altLang="zh-CN">
                <a:solidFill>
                  <a:srgbClr val="0000CC"/>
                </a:solidFill>
              </a:rPr>
              <a:t>my</a:t>
            </a:r>
            <a:r>
              <a:rPr lang="en-US" altLang="zh-CN">
                <a:solidFill>
                  <a:srgbClr val="CC0000"/>
                </a:solidFill>
              </a:rPr>
              <a:t>/</a:t>
            </a:r>
            <a:r>
              <a:rPr lang="en-US" altLang="zh-CN">
                <a:solidFill>
                  <a:srgbClr val="0000CC"/>
                </a:solidFill>
              </a:rPr>
              <a:t>data</a:t>
            </a:r>
            <a:r>
              <a:rPr lang="en-US" altLang="zh-CN">
                <a:solidFill>
                  <a:srgbClr val="CC0000"/>
                </a:solidFill>
              </a:rPr>
              <a:t>/a</a:t>
            </a:r>
            <a:r>
              <a:rPr lang="zh-CN" altLang="en-US"/>
              <a:t>，获得文件</a:t>
            </a:r>
            <a:r>
              <a:rPr lang="en-US" altLang="zh-CN">
                <a:solidFill>
                  <a:srgbClr val="CC0000"/>
                </a:solidFill>
              </a:rPr>
              <a:t>a</a:t>
            </a:r>
            <a:r>
              <a:rPr lang="zh-CN" altLang="en-US"/>
              <a:t>的文件头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55012" name="Group 4"/>
          <p:cNvGrpSpPr>
            <a:grpSpLocks/>
          </p:cNvGrpSpPr>
          <p:nvPr/>
        </p:nvGrpSpPr>
        <p:grpSpPr bwMode="auto">
          <a:xfrm>
            <a:off x="1066800" y="1771650"/>
            <a:ext cx="7543800" cy="603250"/>
            <a:chOff x="622" y="1170"/>
            <a:chExt cx="4752" cy="380"/>
          </a:xfrm>
        </p:grpSpPr>
        <p:sp>
          <p:nvSpPr>
            <p:cNvPr id="12307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从哪里开始</a:t>
              </a:r>
              <a:r>
                <a:rPr lang="en-US" altLang="zh-CN" sz="2400"/>
                <a:t>?   </a:t>
              </a:r>
            </a:p>
          </p:txBody>
        </p:sp>
        <p:pic>
          <p:nvPicPr>
            <p:cNvPr id="12308" name="Picture 6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5015" name="AutoShape 7"/>
          <p:cNvSpPr>
            <a:spLocks noChangeArrowheads="1"/>
          </p:cNvSpPr>
          <p:nvPr/>
        </p:nvSpPr>
        <p:spPr bwMode="auto">
          <a:xfrm rot="10800000">
            <a:off x="7391400" y="857250"/>
            <a:ext cx="1524000" cy="533400"/>
          </a:xfrm>
          <a:prstGeom prst="wedgeRoundRectCallout">
            <a:avLst>
              <a:gd name="adj1" fmla="val 74269"/>
              <a:gd name="adj2" fmla="val -6190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想一想</a:t>
            </a:r>
            <a:r>
              <a:rPr lang="en-US" altLang="zh-CN" sz="2400">
                <a:sym typeface="Symbol" pitchFamily="18" charset="2"/>
              </a:rPr>
              <a:t>?</a:t>
            </a:r>
            <a:endParaRPr lang="zh-CN" altLang="zh-CN" sz="2400">
              <a:sym typeface="Symbol" pitchFamily="18" charset="2"/>
            </a:endParaRPr>
          </a:p>
        </p:txBody>
      </p:sp>
      <p:sp>
        <p:nvSpPr>
          <p:cNvPr id="555016" name="Rectangle 8"/>
          <p:cNvSpPr>
            <a:spLocks noChangeArrowheads="1"/>
          </p:cNvSpPr>
          <p:nvPr/>
        </p:nvSpPr>
        <p:spPr bwMode="auto">
          <a:xfrm>
            <a:off x="3733800" y="1909763"/>
            <a:ext cx="261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顶层目录</a:t>
            </a:r>
            <a:r>
              <a:rPr lang="en-US" altLang="zh-CN" sz="2400">
                <a:solidFill>
                  <a:srgbClr val="FF0000"/>
                </a:solidFill>
              </a:rPr>
              <a:t>(</a:t>
            </a:r>
            <a:r>
              <a:rPr lang="zh-CN" altLang="en-US" sz="2400">
                <a:solidFill>
                  <a:srgbClr val="FF0000"/>
                </a:solidFill>
              </a:rPr>
              <a:t>根目录</a:t>
            </a:r>
            <a:r>
              <a:rPr lang="en-US" altLang="zh-CN" sz="2400">
                <a:solidFill>
                  <a:srgbClr val="FF0000"/>
                </a:solidFill>
              </a:rPr>
              <a:t>/)</a:t>
            </a:r>
          </a:p>
        </p:txBody>
      </p:sp>
      <p:grpSp>
        <p:nvGrpSpPr>
          <p:cNvPr id="555017" name="Group 9"/>
          <p:cNvGrpSpPr>
            <a:grpSpLocks/>
          </p:cNvGrpSpPr>
          <p:nvPr/>
        </p:nvGrpSpPr>
        <p:grpSpPr bwMode="auto">
          <a:xfrm>
            <a:off x="1066800" y="2387600"/>
            <a:ext cx="7543800" cy="603250"/>
            <a:chOff x="622" y="1170"/>
            <a:chExt cx="4752" cy="380"/>
          </a:xfrm>
        </p:grpSpPr>
        <p:sp>
          <p:nvSpPr>
            <p:cNvPr id="12305" name="Rectangle 1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目录是什么</a:t>
              </a:r>
              <a:r>
                <a:rPr lang="en-US" altLang="zh-CN" sz="2400"/>
                <a:t>?   </a:t>
              </a:r>
            </a:p>
          </p:txBody>
        </p:sp>
        <p:pic>
          <p:nvPicPr>
            <p:cNvPr id="12306" name="Picture 11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5020" name="Rectangle 12"/>
          <p:cNvSpPr>
            <a:spLocks noChangeArrowheads="1"/>
          </p:cNvSpPr>
          <p:nvPr/>
        </p:nvSpPr>
        <p:spPr bwMode="auto">
          <a:xfrm>
            <a:off x="3733800" y="2500313"/>
            <a:ext cx="50863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400"/>
              <a:t>应该也是一个文件，文件存放的内容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/>
              <a:t>是该目录中所有文件的文件头</a:t>
            </a:r>
            <a:r>
              <a:rPr lang="en-US" altLang="zh-CN" sz="2400"/>
              <a:t>!</a:t>
            </a:r>
          </a:p>
        </p:txBody>
      </p:sp>
      <p:sp>
        <p:nvSpPr>
          <p:cNvPr id="555021" name="AutoShape 13"/>
          <p:cNvSpPr>
            <a:spLocks noChangeArrowheads="1"/>
          </p:cNvSpPr>
          <p:nvPr/>
        </p:nvSpPr>
        <p:spPr bwMode="auto">
          <a:xfrm rot="10800000">
            <a:off x="6629400" y="1681163"/>
            <a:ext cx="2133600" cy="914400"/>
          </a:xfrm>
          <a:prstGeom prst="wedgeRoundRectCallout">
            <a:avLst>
              <a:gd name="adj1" fmla="val 70088"/>
              <a:gd name="adj2" fmla="val -4635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文件系统中全是文件</a:t>
            </a:r>
            <a:r>
              <a:rPr lang="en-US" altLang="zh-CN" sz="2400">
                <a:sym typeface="Symbol" pitchFamily="18" charset="2"/>
              </a:rPr>
              <a:t>!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555022" name="Group 14"/>
          <p:cNvGrpSpPr>
            <a:grpSpLocks/>
          </p:cNvGrpSpPr>
          <p:nvPr/>
        </p:nvGrpSpPr>
        <p:grpSpPr bwMode="auto">
          <a:xfrm>
            <a:off x="1066800" y="3378200"/>
            <a:ext cx="7543800" cy="647700"/>
            <a:chOff x="622" y="1170"/>
            <a:chExt cx="4752" cy="408"/>
          </a:xfrm>
        </p:grpSpPr>
        <p:sp>
          <p:nvSpPr>
            <p:cNvPr id="12303" name="Rectangle 15"/>
            <p:cNvSpPr>
              <a:spLocks noChangeArrowheads="1"/>
            </p:cNvSpPr>
            <p:nvPr/>
          </p:nvSpPr>
          <p:spPr bwMode="auto">
            <a:xfrm>
              <a:off x="622" y="1170"/>
              <a:ext cx="4752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解析</a:t>
              </a:r>
              <a:r>
                <a:rPr lang="en-US" altLang="zh-CN" sz="2600">
                  <a:solidFill>
                    <a:srgbClr val="CC0000"/>
                  </a:solidFill>
                </a:rPr>
                <a:t>/</a:t>
              </a:r>
              <a:r>
                <a:rPr lang="en-US" altLang="zh-CN" sz="2600">
                  <a:solidFill>
                    <a:srgbClr val="0000CC"/>
                  </a:solidFill>
                </a:rPr>
                <a:t>my</a:t>
              </a:r>
              <a:r>
                <a:rPr lang="en-US" altLang="zh-CN" sz="2600">
                  <a:solidFill>
                    <a:srgbClr val="CC0000"/>
                  </a:solidFill>
                </a:rPr>
                <a:t>/</a:t>
              </a:r>
              <a:r>
                <a:rPr lang="en-US" altLang="zh-CN" sz="2600">
                  <a:solidFill>
                    <a:srgbClr val="0000CC"/>
                  </a:solidFill>
                </a:rPr>
                <a:t>data</a:t>
              </a:r>
              <a:r>
                <a:rPr lang="en-US" altLang="zh-CN" sz="2600">
                  <a:solidFill>
                    <a:srgbClr val="CC0000"/>
                  </a:solidFill>
                </a:rPr>
                <a:t>/a</a:t>
              </a:r>
              <a:r>
                <a:rPr lang="en-US" altLang="zh-CN" sz="2600"/>
                <a:t> </a:t>
              </a:r>
              <a:r>
                <a:rPr lang="en-US" altLang="zh-CN" sz="2400"/>
                <a:t>:     </a:t>
              </a:r>
            </a:p>
          </p:txBody>
        </p:sp>
        <p:pic>
          <p:nvPicPr>
            <p:cNvPr id="12304" name="Picture 16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5025" name="Group 17"/>
          <p:cNvGrpSpPr>
            <a:grpSpLocks/>
          </p:cNvGrpSpPr>
          <p:nvPr/>
        </p:nvGrpSpPr>
        <p:grpSpPr bwMode="auto">
          <a:xfrm>
            <a:off x="990600" y="3940175"/>
            <a:ext cx="8153400" cy="2720975"/>
            <a:chOff x="624" y="2482"/>
            <a:chExt cx="5136" cy="1714"/>
          </a:xfrm>
        </p:grpSpPr>
        <p:sp>
          <p:nvSpPr>
            <p:cNvPr id="12301" name="Rectangle 18"/>
            <p:cNvSpPr>
              <a:spLocks noChangeArrowheads="1"/>
            </p:cNvSpPr>
            <p:nvPr/>
          </p:nvSpPr>
          <p:spPr bwMode="auto">
            <a:xfrm>
              <a:off x="878" y="2508"/>
              <a:ext cx="4882" cy="16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2302" name="Rectangle 19"/>
            <p:cNvSpPr>
              <a:spLocks noChangeArrowheads="1"/>
            </p:cNvSpPr>
            <p:nvPr/>
          </p:nvSpPr>
          <p:spPr bwMode="auto">
            <a:xfrm>
              <a:off x="624" y="2482"/>
              <a:ext cx="5136" cy="1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  <a:latin typeface="Courier New" pitchFamily="49" charset="0"/>
                </a:rPr>
                <a:t>res(“/my/data/a”</a:t>
              </a:r>
              <a:r>
                <a:rPr lang="en-US" altLang="zh-CN" sz="2400">
                  <a:solidFill>
                    <a:schemeClr val="accent2"/>
                  </a:solidFill>
                  <a:latin typeface="Courier New" pitchFamily="49" charset="0"/>
                  <a:sym typeface="Symbol" pitchFamily="18" charset="2"/>
                </a:rPr>
                <a:t>)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Courier New" pitchFamily="49" charset="0"/>
                  <a:sym typeface="Symbol" pitchFamily="18" charset="2"/>
                </a:rPr>
                <a:t>{ fh=FileHeader(“/”); </a:t>
              </a:r>
              <a:r>
                <a:rPr lang="en-US" altLang="zh-CN" sz="2400">
                  <a:solidFill>
                    <a:srgbClr val="FF0000"/>
                  </a:solidFill>
                  <a:sym typeface="Symbol" pitchFamily="18" charset="2"/>
                </a:rPr>
                <a:t>//</a:t>
              </a:r>
              <a:r>
                <a:rPr lang="zh-CN" altLang="en-US" sz="2400">
                  <a:solidFill>
                    <a:srgbClr val="FF0000"/>
                  </a:solidFill>
                  <a:sym typeface="Symbol" pitchFamily="18" charset="2"/>
                </a:rPr>
                <a:t>根目录的文件头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Courier New" pitchFamily="49" charset="0"/>
                  <a:sym typeface="Symbol" pitchFamily="18" charset="2"/>
                </a:rPr>
                <a:t>  </a:t>
              </a:r>
              <a:r>
                <a:rPr lang="en-US" altLang="zh-CN" sz="2400">
                  <a:latin typeface="Courier New" pitchFamily="49" charset="0"/>
                  <a:sym typeface="Symbol" pitchFamily="18" charset="2"/>
                </a:rPr>
                <a:t>data=ReadData(fh);fh=Find(data,”my”);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Courier New" pitchFamily="49" charset="0"/>
                  <a:sym typeface="Symbol" pitchFamily="18" charset="2"/>
                </a:rPr>
                <a:t>  data=ReadData(fh);fh=Find(data,”data”);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Courier New" pitchFamily="49" charset="0"/>
                  <a:sym typeface="Symbol" pitchFamily="18" charset="2"/>
                </a:rPr>
                <a:t>  data=ReadData(fh);fh=Find(data,”a”);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Courier New" pitchFamily="49" charset="0"/>
                  <a:sym typeface="Symbol" pitchFamily="18" charset="2"/>
                </a:rPr>
                <a:t>  return fh; }</a:t>
              </a:r>
            </a:p>
          </p:txBody>
        </p:sp>
      </p:grpSp>
      <p:sp>
        <p:nvSpPr>
          <p:cNvPr id="555028" name="AutoShape 20"/>
          <p:cNvSpPr>
            <a:spLocks noChangeArrowheads="1"/>
          </p:cNvSpPr>
          <p:nvPr/>
        </p:nvSpPr>
        <p:spPr bwMode="auto">
          <a:xfrm rot="10800000">
            <a:off x="4800600" y="3448050"/>
            <a:ext cx="3886200" cy="914400"/>
          </a:xfrm>
          <a:prstGeom prst="wedgeRoundRectCallout">
            <a:avLst>
              <a:gd name="adj1" fmla="val 1509"/>
              <a:gd name="adj2" fmla="val -7049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放在磁盘</a:t>
            </a:r>
            <a:r>
              <a:rPr lang="zh-CN" altLang="en-US" sz="2400">
                <a:solidFill>
                  <a:srgbClr val="CC0000"/>
                </a:solidFill>
                <a:sym typeface="Symbol" pitchFamily="18" charset="2"/>
              </a:rPr>
              <a:t>确定位置</a:t>
            </a:r>
            <a:r>
              <a:rPr lang="zh-CN" altLang="en-US" sz="2400">
                <a:sym typeface="Symbol" pitchFamily="18" charset="2"/>
              </a:rPr>
              <a:t>，可在</a:t>
            </a:r>
            <a:r>
              <a:rPr lang="en-US" altLang="zh-CN" sz="2400">
                <a:sym typeface="Symbol" pitchFamily="18" charset="2"/>
              </a:rPr>
              <a:t>OS</a:t>
            </a:r>
            <a:r>
              <a:rPr lang="zh-CN" altLang="en-US" sz="2400">
                <a:sym typeface="Symbol" pitchFamily="18" charset="2"/>
              </a:rPr>
              <a:t>初始化时读入</a:t>
            </a:r>
            <a:r>
              <a:rPr lang="en-US" altLang="zh-CN" sz="2400">
                <a:sym typeface="Symbol" pitchFamily="18" charset="2"/>
              </a:rPr>
              <a:t>!</a:t>
            </a:r>
            <a:endParaRPr lang="zh-CN" altLang="zh-CN" sz="240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5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5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5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5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5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5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5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5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5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55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5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5" grpId="0" animBg="1"/>
      <p:bldP spid="555016" grpId="0"/>
      <p:bldP spid="555020" grpId="0"/>
      <p:bldP spid="555021" grpId="0" animBg="1"/>
      <p:bldP spid="5550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从路径解析来看目录内容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765175" y="113506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显然路径解析的使用频率高，因此</a:t>
            </a:r>
            <a:r>
              <a:rPr lang="zh-CN" altLang="en-US">
                <a:solidFill>
                  <a:srgbClr val="FF0000"/>
                </a:solidFill>
              </a:rPr>
              <a:t>效率很重要</a:t>
            </a:r>
          </a:p>
        </p:txBody>
      </p:sp>
      <p:grpSp>
        <p:nvGrpSpPr>
          <p:cNvPr id="556036" name="Group 4"/>
          <p:cNvGrpSpPr>
            <a:grpSpLocks/>
          </p:cNvGrpSpPr>
          <p:nvPr/>
        </p:nvGrpSpPr>
        <p:grpSpPr bwMode="auto">
          <a:xfrm>
            <a:off x="1066800" y="1771650"/>
            <a:ext cx="7543800" cy="603250"/>
            <a:chOff x="622" y="1170"/>
            <a:chExt cx="4752" cy="380"/>
          </a:xfrm>
        </p:grpSpPr>
        <p:sp>
          <p:nvSpPr>
            <p:cNvPr id="13331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如何提高路径解析的效率</a:t>
              </a:r>
              <a:r>
                <a:rPr lang="en-US" altLang="zh-CN" sz="2400"/>
                <a:t>? </a:t>
              </a:r>
            </a:p>
          </p:txBody>
        </p:sp>
        <p:pic>
          <p:nvPicPr>
            <p:cNvPr id="13332" name="Picture 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6039" name="Group 7"/>
          <p:cNvGrpSpPr>
            <a:grpSpLocks/>
          </p:cNvGrpSpPr>
          <p:nvPr/>
        </p:nvGrpSpPr>
        <p:grpSpPr bwMode="auto">
          <a:xfrm>
            <a:off x="1066800" y="2362200"/>
            <a:ext cx="7543800" cy="1114425"/>
            <a:chOff x="672" y="1488"/>
            <a:chExt cx="4752" cy="702"/>
          </a:xfrm>
        </p:grpSpPr>
        <p:sp>
          <p:nvSpPr>
            <p:cNvPr id="13329" name="Rectangle 8"/>
            <p:cNvSpPr>
              <a:spLocks noChangeArrowheads="1"/>
            </p:cNvSpPr>
            <p:nvPr/>
          </p:nvSpPr>
          <p:spPr bwMode="auto">
            <a:xfrm>
              <a:off x="672" y="1488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itchFamily="18" charset="2"/>
                </a:rPr>
                <a:t>要使语句</a:t>
              </a:r>
              <a:r>
                <a:rPr lang="en-US" altLang="zh-CN" sz="2400">
                  <a:sym typeface="Symbol" pitchFamily="18" charset="2"/>
                </a:rPr>
                <a:t>data=ReadData(fh);fh=Find(data,”??”);</a:t>
              </a:r>
              <a:r>
                <a:rPr lang="en-US" altLang="zh-CN" sz="2400"/>
                <a:t> </a:t>
              </a:r>
              <a:r>
                <a:rPr lang="zh-CN" altLang="en-US" sz="2400"/>
                <a:t>效率高，</a:t>
              </a:r>
              <a:r>
                <a:rPr lang="en-US" altLang="zh-CN" sz="2400">
                  <a:solidFill>
                    <a:srgbClr val="FF0000"/>
                  </a:solidFill>
                </a:rPr>
                <a:t>data</a:t>
              </a:r>
              <a:r>
                <a:rPr lang="zh-CN" altLang="en-US" sz="2400">
                  <a:solidFill>
                    <a:srgbClr val="FF0000"/>
                  </a:solidFill>
                </a:rPr>
                <a:t>应该尽可能短</a:t>
              </a:r>
              <a:r>
                <a:rPr lang="en-US" altLang="zh-CN" sz="2400">
                  <a:solidFill>
                    <a:srgbClr val="FF0000"/>
                  </a:solidFill>
                </a:rPr>
                <a:t>!</a:t>
              </a:r>
            </a:p>
          </p:txBody>
        </p:sp>
        <p:pic>
          <p:nvPicPr>
            <p:cNvPr id="13330" name="Picture 9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" y="163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6042" name="Group 10"/>
          <p:cNvGrpSpPr>
            <a:grpSpLocks/>
          </p:cNvGrpSpPr>
          <p:nvPr/>
        </p:nvGrpSpPr>
        <p:grpSpPr bwMode="auto">
          <a:xfrm>
            <a:off x="1066800" y="3435350"/>
            <a:ext cx="7543800" cy="1127125"/>
            <a:chOff x="622" y="1170"/>
            <a:chExt cx="4752" cy="710"/>
          </a:xfrm>
        </p:grpSpPr>
        <p:sp>
          <p:nvSpPr>
            <p:cNvPr id="13327" name="Rectangle 11"/>
            <p:cNvSpPr>
              <a:spLocks noChangeArrowheads="1"/>
            </p:cNvSpPr>
            <p:nvPr/>
          </p:nvSpPr>
          <p:spPr bwMode="auto">
            <a:xfrm>
              <a:off x="622" y="1170"/>
              <a:ext cx="4752" cy="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所以目录文件中不应该</a:t>
              </a:r>
              <a:r>
                <a:rPr lang="zh-CN" altLang="en-US" sz="2400" dirty="0" smtClean="0"/>
                <a:t>存放完整的文件头，</a:t>
              </a:r>
              <a:r>
                <a:rPr lang="zh-CN" altLang="en-US" sz="2400" dirty="0"/>
                <a:t>可以</a:t>
              </a:r>
              <a:r>
                <a:rPr lang="zh-CN" altLang="en-US" sz="2400" dirty="0" smtClean="0"/>
                <a:t>存放</a:t>
              </a:r>
              <a:r>
                <a:rPr lang="zh-CN" altLang="en-US" sz="2400" dirty="0">
                  <a:solidFill>
                    <a:srgbClr val="FF0000"/>
                  </a:solidFill>
                </a:rPr>
                <a:t>指向文件头的指针</a:t>
              </a:r>
              <a:r>
                <a:rPr lang="zh-CN" altLang="en-US" sz="2400" dirty="0"/>
                <a:t> </a:t>
              </a:r>
            </a:p>
          </p:txBody>
        </p:sp>
        <p:pic>
          <p:nvPicPr>
            <p:cNvPr id="13328" name="Picture 12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6045" name="AutoShape 13"/>
          <p:cNvSpPr>
            <a:spLocks noChangeArrowheads="1"/>
          </p:cNvSpPr>
          <p:nvPr/>
        </p:nvSpPr>
        <p:spPr bwMode="auto">
          <a:xfrm rot="10800000">
            <a:off x="5562600" y="2971800"/>
            <a:ext cx="3352800" cy="533400"/>
          </a:xfrm>
          <a:prstGeom prst="wedgeRoundRectCallout">
            <a:avLst>
              <a:gd name="adj1" fmla="val 41144"/>
              <a:gd name="adj2" fmla="val -9851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文件头尺寸也并不小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556046" name="Group 14"/>
          <p:cNvGrpSpPr>
            <a:grpSpLocks/>
          </p:cNvGrpSpPr>
          <p:nvPr/>
        </p:nvGrpSpPr>
        <p:grpSpPr bwMode="auto">
          <a:xfrm>
            <a:off x="1066800" y="4600575"/>
            <a:ext cx="7543800" cy="1114425"/>
            <a:chOff x="622" y="1170"/>
            <a:chExt cx="4752" cy="702"/>
          </a:xfrm>
        </p:grpSpPr>
        <p:sp>
          <p:nvSpPr>
            <p:cNvPr id="13325" name="Rectangle 15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文件头指针</a:t>
              </a:r>
              <a:r>
                <a:rPr lang="en-US" altLang="zh-CN" sz="2400">
                  <a:solidFill>
                    <a:srgbClr val="FF0000"/>
                  </a:solidFill>
                </a:rPr>
                <a:t>? </a:t>
              </a:r>
              <a:r>
                <a:rPr lang="en-US" altLang="zh-CN" sz="2400"/>
                <a:t> </a:t>
              </a:r>
              <a:r>
                <a:rPr lang="zh-CN" altLang="en-US" sz="2400"/>
                <a:t>可将文件头</a:t>
              </a:r>
              <a:r>
                <a:rPr lang="zh-CN" altLang="en-US" sz="2400">
                  <a:solidFill>
                    <a:srgbClr val="FF0000"/>
                  </a:solidFill>
                </a:rPr>
                <a:t>连续存放</a:t>
              </a:r>
              <a:r>
                <a:rPr lang="en-US" altLang="zh-CN" sz="2400">
                  <a:solidFill>
                    <a:srgbClr val="FF0000"/>
                  </a:solidFill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</a:rPr>
                <a:t>形成了数组</a:t>
              </a:r>
              <a:r>
                <a:rPr lang="en-US" altLang="zh-CN" sz="2400">
                  <a:solidFill>
                    <a:srgbClr val="FF0000"/>
                  </a:solidFill>
                </a:rPr>
                <a:t>)</a:t>
              </a:r>
              <a:r>
                <a:rPr lang="zh-CN" altLang="en-US" sz="2400"/>
                <a:t>在磁盘的</a:t>
              </a:r>
              <a:r>
                <a:rPr lang="zh-CN" altLang="en-US" sz="2400">
                  <a:solidFill>
                    <a:srgbClr val="FF0000"/>
                  </a:solidFill>
                </a:rPr>
                <a:t>固定位置</a:t>
              </a:r>
              <a:r>
                <a:rPr lang="zh-CN" altLang="en-US" sz="2400"/>
                <a:t>，文件头指针就是其</a:t>
              </a:r>
              <a:r>
                <a:rPr lang="zh-CN" altLang="en-US" sz="2400">
                  <a:solidFill>
                    <a:srgbClr val="FF0000"/>
                  </a:solidFill>
                </a:rPr>
                <a:t>数组项标号</a:t>
              </a:r>
              <a:r>
                <a:rPr lang="en-US" altLang="zh-CN" sz="2400"/>
                <a:t>!</a:t>
              </a:r>
            </a:p>
          </p:txBody>
        </p:sp>
        <p:pic>
          <p:nvPicPr>
            <p:cNvPr id="13326" name="Picture 1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6049" name="AutoShape 17"/>
          <p:cNvSpPr>
            <a:spLocks noChangeArrowheads="1"/>
          </p:cNvSpPr>
          <p:nvPr/>
        </p:nvSpPr>
        <p:spPr bwMode="auto">
          <a:xfrm rot="10800000">
            <a:off x="3962400" y="4114800"/>
            <a:ext cx="4267200" cy="609600"/>
          </a:xfrm>
          <a:prstGeom prst="wedgeRoundRectCallout">
            <a:avLst>
              <a:gd name="adj1" fmla="val -38468"/>
              <a:gd name="adj2" fmla="val -6302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任何文件的文件头结构相同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556050" name="Group 18"/>
          <p:cNvGrpSpPr>
            <a:grpSpLocks/>
          </p:cNvGrpSpPr>
          <p:nvPr/>
        </p:nvGrpSpPr>
        <p:grpSpPr bwMode="auto">
          <a:xfrm>
            <a:off x="1371600" y="5715000"/>
            <a:ext cx="3352800" cy="914400"/>
            <a:chOff x="864" y="3600"/>
            <a:chExt cx="2112" cy="576"/>
          </a:xfrm>
        </p:grpSpPr>
        <p:sp>
          <p:nvSpPr>
            <p:cNvPr id="13323" name="AutoShape 19"/>
            <p:cNvSpPr>
              <a:spLocks noChangeArrowheads="1"/>
            </p:cNvSpPr>
            <p:nvPr/>
          </p:nvSpPr>
          <p:spPr bwMode="auto">
            <a:xfrm rot="10800000">
              <a:off x="864" y="3600"/>
              <a:ext cx="2112" cy="576"/>
            </a:xfrm>
            <a:prstGeom prst="wedgeRoundRectCallout">
              <a:avLst>
                <a:gd name="adj1" fmla="val -11699"/>
                <a:gd name="adj2" fmla="val 64579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itchFamily="18" charset="2"/>
                </a:rPr>
                <a:t>基址已知、偏移已知就能找到文件头</a:t>
              </a:r>
              <a:endParaRPr lang="zh-CN" altLang="zh-CN" sz="2400">
                <a:sym typeface="Symbol" pitchFamily="18" charset="2"/>
              </a:endParaRPr>
            </a:p>
          </p:txBody>
        </p:sp>
        <p:sp>
          <p:nvSpPr>
            <p:cNvPr id="13324" name="AutoShape 20"/>
            <p:cNvSpPr>
              <a:spLocks noChangeArrowheads="1"/>
            </p:cNvSpPr>
            <p:nvPr/>
          </p:nvSpPr>
          <p:spPr bwMode="auto">
            <a:xfrm rot="10800000">
              <a:off x="864" y="3600"/>
              <a:ext cx="2112" cy="576"/>
            </a:xfrm>
            <a:prstGeom prst="wedgeRoundRectCallout">
              <a:avLst>
                <a:gd name="adj1" fmla="val -118375"/>
                <a:gd name="adj2" fmla="val 60065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itchFamily="18" charset="2"/>
                </a:rPr>
                <a:t>基址已知、偏移已知就能找到文件头</a:t>
              </a:r>
              <a:endParaRPr lang="zh-CN" altLang="zh-CN" sz="2400">
                <a:sym typeface="Symbol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6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6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6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45" grpId="0" animBg="1"/>
      <p:bldP spid="5560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树状目录的完整实现</a:t>
            </a:r>
          </a:p>
        </p:txBody>
      </p:sp>
      <p:grpSp>
        <p:nvGrpSpPr>
          <p:cNvPr id="557059" name="Group 3"/>
          <p:cNvGrpSpPr>
            <a:grpSpLocks/>
          </p:cNvGrpSpPr>
          <p:nvPr/>
        </p:nvGrpSpPr>
        <p:grpSpPr bwMode="auto">
          <a:xfrm>
            <a:off x="5638800" y="381000"/>
            <a:ext cx="3429000" cy="2667000"/>
            <a:chOff x="576" y="1671"/>
            <a:chExt cx="3024" cy="2313"/>
          </a:xfrm>
        </p:grpSpPr>
        <p:sp>
          <p:nvSpPr>
            <p:cNvPr id="14371" name="Rectangle 4"/>
            <p:cNvSpPr>
              <a:spLocks noChangeArrowheads="1"/>
            </p:cNvSpPr>
            <p:nvPr/>
          </p:nvSpPr>
          <p:spPr bwMode="auto">
            <a:xfrm>
              <a:off x="57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cat</a:t>
              </a:r>
            </a:p>
          </p:txBody>
        </p:sp>
        <p:sp>
          <p:nvSpPr>
            <p:cNvPr id="14372" name="Rectangle 5"/>
            <p:cNvSpPr>
              <a:spLocks noChangeArrowheads="1"/>
            </p:cNvSpPr>
            <p:nvPr/>
          </p:nvSpPr>
          <p:spPr bwMode="auto">
            <a:xfrm>
              <a:off x="105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bo</a:t>
              </a:r>
            </a:p>
          </p:txBody>
        </p:sp>
        <p:sp>
          <p:nvSpPr>
            <p:cNvPr id="14373" name="Rectangle 6"/>
            <p:cNvSpPr>
              <a:spLocks noChangeArrowheads="1"/>
            </p:cNvSpPr>
            <p:nvPr/>
          </p:nvSpPr>
          <p:spPr bwMode="auto">
            <a:xfrm>
              <a:off x="153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hex</a:t>
              </a:r>
            </a:p>
          </p:txBody>
        </p:sp>
        <p:sp>
          <p:nvSpPr>
            <p:cNvPr id="14374" name="Oval 7"/>
            <p:cNvSpPr>
              <a:spLocks noChangeArrowheads="1"/>
            </p:cNvSpPr>
            <p:nvPr/>
          </p:nvSpPr>
          <p:spPr bwMode="auto">
            <a:xfrm>
              <a:off x="660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75" name="Line 8"/>
            <p:cNvSpPr>
              <a:spLocks noChangeShapeType="1"/>
            </p:cNvSpPr>
            <p:nvPr/>
          </p:nvSpPr>
          <p:spPr bwMode="auto">
            <a:xfrm>
              <a:off x="822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6" name="Oval 9"/>
            <p:cNvSpPr>
              <a:spLocks noChangeArrowheads="1"/>
            </p:cNvSpPr>
            <p:nvPr/>
          </p:nvSpPr>
          <p:spPr bwMode="auto">
            <a:xfrm>
              <a:off x="1140" y="2640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77" name="Line 10"/>
            <p:cNvSpPr>
              <a:spLocks noChangeShapeType="1"/>
            </p:cNvSpPr>
            <p:nvPr/>
          </p:nvSpPr>
          <p:spPr bwMode="auto">
            <a:xfrm>
              <a:off x="1302" y="23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8" name="Oval 11"/>
            <p:cNvSpPr>
              <a:spLocks noChangeArrowheads="1"/>
            </p:cNvSpPr>
            <p:nvPr/>
          </p:nvSpPr>
          <p:spPr bwMode="auto">
            <a:xfrm>
              <a:off x="1608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79" name="Line 12"/>
            <p:cNvSpPr>
              <a:spLocks noChangeShapeType="1"/>
            </p:cNvSpPr>
            <p:nvPr/>
          </p:nvSpPr>
          <p:spPr bwMode="auto">
            <a:xfrm>
              <a:off x="1770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0" name="Rectangle 13"/>
            <p:cNvSpPr>
              <a:spLocks noChangeArrowheads="1"/>
            </p:cNvSpPr>
            <p:nvPr/>
          </p:nvSpPr>
          <p:spPr bwMode="auto">
            <a:xfrm>
              <a:off x="163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4381" name="Rectangle 14"/>
            <p:cNvSpPr>
              <a:spLocks noChangeArrowheads="1"/>
            </p:cNvSpPr>
            <p:nvPr/>
          </p:nvSpPr>
          <p:spPr bwMode="auto">
            <a:xfrm>
              <a:off x="211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4382" name="Oval 15"/>
            <p:cNvSpPr>
              <a:spLocks noChangeArrowheads="1"/>
            </p:cNvSpPr>
            <p:nvPr/>
          </p:nvSpPr>
          <p:spPr bwMode="auto">
            <a:xfrm>
              <a:off x="1704" y="364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83" name="Line 16"/>
            <p:cNvSpPr>
              <a:spLocks noChangeShapeType="1"/>
            </p:cNvSpPr>
            <p:nvPr/>
          </p:nvSpPr>
          <p:spPr bwMode="auto">
            <a:xfrm>
              <a:off x="1866" y="336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4" name="Oval 17"/>
            <p:cNvSpPr>
              <a:spLocks noChangeArrowheads="1"/>
            </p:cNvSpPr>
            <p:nvPr/>
          </p:nvSpPr>
          <p:spPr bwMode="auto">
            <a:xfrm>
              <a:off x="2187" y="363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85" name="Line 18"/>
            <p:cNvSpPr>
              <a:spLocks noChangeShapeType="1"/>
            </p:cNvSpPr>
            <p:nvPr/>
          </p:nvSpPr>
          <p:spPr bwMode="auto">
            <a:xfrm>
              <a:off x="2349" y="335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6" name="Rectangle 19"/>
            <p:cNvSpPr>
              <a:spLocks noChangeArrowheads="1"/>
            </p:cNvSpPr>
            <p:nvPr/>
          </p:nvSpPr>
          <p:spPr bwMode="auto">
            <a:xfrm>
              <a:off x="312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mail</a:t>
              </a:r>
            </a:p>
          </p:txBody>
        </p:sp>
        <p:sp>
          <p:nvSpPr>
            <p:cNvPr id="14387" name="Oval 20"/>
            <p:cNvSpPr>
              <a:spLocks noChangeArrowheads="1"/>
            </p:cNvSpPr>
            <p:nvPr/>
          </p:nvSpPr>
          <p:spPr bwMode="auto">
            <a:xfrm>
              <a:off x="3195" y="292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88" name="Line 21"/>
            <p:cNvSpPr>
              <a:spLocks noChangeShapeType="1"/>
            </p:cNvSpPr>
            <p:nvPr/>
          </p:nvSpPr>
          <p:spPr bwMode="auto">
            <a:xfrm>
              <a:off x="3357" y="264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9" name="Oval 22"/>
            <p:cNvSpPr>
              <a:spLocks noChangeArrowheads="1"/>
            </p:cNvSpPr>
            <p:nvPr/>
          </p:nvSpPr>
          <p:spPr bwMode="auto">
            <a:xfrm>
              <a:off x="2736" y="291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90" name="Line 23"/>
            <p:cNvSpPr>
              <a:spLocks noChangeShapeType="1"/>
            </p:cNvSpPr>
            <p:nvPr/>
          </p:nvSpPr>
          <p:spPr bwMode="auto">
            <a:xfrm flipH="1">
              <a:off x="1296" y="1959"/>
              <a:ext cx="76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1" name="Line 24"/>
            <p:cNvSpPr>
              <a:spLocks noChangeShapeType="1"/>
            </p:cNvSpPr>
            <p:nvPr/>
          </p:nvSpPr>
          <p:spPr bwMode="auto">
            <a:xfrm>
              <a:off x="2592" y="1959"/>
              <a:ext cx="4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2" name="Rectangle 25"/>
            <p:cNvSpPr>
              <a:spLocks noChangeArrowheads="1"/>
            </p:cNvSpPr>
            <p:nvPr/>
          </p:nvSpPr>
          <p:spPr bwMode="auto">
            <a:xfrm>
              <a:off x="182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var</a:t>
              </a:r>
            </a:p>
          </p:txBody>
        </p:sp>
        <p:sp>
          <p:nvSpPr>
            <p:cNvPr id="14393" name="Rectangle 26"/>
            <p:cNvSpPr>
              <a:spLocks noChangeArrowheads="1"/>
            </p:cNvSpPr>
            <p:nvPr/>
          </p:nvSpPr>
          <p:spPr bwMode="auto">
            <a:xfrm>
              <a:off x="230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my</a:t>
              </a:r>
            </a:p>
          </p:txBody>
        </p:sp>
        <p:sp>
          <p:nvSpPr>
            <p:cNvPr id="14394" name="Rectangle 27"/>
            <p:cNvSpPr>
              <a:spLocks noChangeArrowheads="1"/>
            </p:cNvSpPr>
            <p:nvPr/>
          </p:nvSpPr>
          <p:spPr bwMode="auto">
            <a:xfrm>
              <a:off x="216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4395" name="Rectangle 28"/>
            <p:cNvSpPr>
              <a:spLocks noChangeArrowheads="1"/>
            </p:cNvSpPr>
            <p:nvPr/>
          </p:nvSpPr>
          <p:spPr bwMode="auto">
            <a:xfrm>
              <a:off x="264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cont</a:t>
              </a:r>
            </a:p>
          </p:txBody>
        </p:sp>
        <p:sp>
          <p:nvSpPr>
            <p:cNvPr id="14396" name="Line 29"/>
            <p:cNvSpPr>
              <a:spLocks noChangeShapeType="1"/>
            </p:cNvSpPr>
            <p:nvPr/>
          </p:nvSpPr>
          <p:spPr bwMode="auto">
            <a:xfrm flipH="1">
              <a:off x="2112" y="2679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7" name="Line 30"/>
            <p:cNvSpPr>
              <a:spLocks noChangeShapeType="1"/>
            </p:cNvSpPr>
            <p:nvPr/>
          </p:nvSpPr>
          <p:spPr bwMode="auto">
            <a:xfrm>
              <a:off x="2898" y="263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7087" name="Group 31"/>
          <p:cNvGrpSpPr>
            <a:grpSpLocks/>
          </p:cNvGrpSpPr>
          <p:nvPr/>
        </p:nvGrpSpPr>
        <p:grpSpPr bwMode="auto">
          <a:xfrm>
            <a:off x="381000" y="1905000"/>
            <a:ext cx="5105400" cy="609600"/>
            <a:chOff x="240" y="1056"/>
            <a:chExt cx="3216" cy="384"/>
          </a:xfrm>
        </p:grpSpPr>
        <p:sp>
          <p:nvSpPr>
            <p:cNvPr id="14368" name="Rectangle 32"/>
            <p:cNvSpPr>
              <a:spLocks noChangeArrowheads="1"/>
            </p:cNvSpPr>
            <p:nvPr/>
          </p:nvSpPr>
          <p:spPr bwMode="auto">
            <a:xfrm>
              <a:off x="240" y="1056"/>
              <a:ext cx="336" cy="384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69" name="Rectangle 33"/>
            <p:cNvSpPr>
              <a:spLocks noChangeArrowheads="1"/>
            </p:cNvSpPr>
            <p:nvPr/>
          </p:nvSpPr>
          <p:spPr bwMode="auto">
            <a:xfrm>
              <a:off x="576" y="1056"/>
              <a:ext cx="1296" cy="384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文件头数组</a:t>
              </a:r>
            </a:p>
          </p:txBody>
        </p:sp>
        <p:sp>
          <p:nvSpPr>
            <p:cNvPr id="14370" name="Rectangle 34"/>
            <p:cNvSpPr>
              <a:spLocks noChangeArrowheads="1"/>
            </p:cNvSpPr>
            <p:nvPr/>
          </p:nvSpPr>
          <p:spPr bwMode="auto">
            <a:xfrm>
              <a:off x="1872" y="1056"/>
              <a:ext cx="1584" cy="38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数据盘块集合</a:t>
              </a:r>
            </a:p>
          </p:txBody>
        </p:sp>
      </p:grpSp>
      <p:grpSp>
        <p:nvGrpSpPr>
          <p:cNvPr id="557091" name="Group 35"/>
          <p:cNvGrpSpPr>
            <a:grpSpLocks/>
          </p:cNvGrpSpPr>
          <p:nvPr/>
        </p:nvGrpSpPr>
        <p:grpSpPr bwMode="auto">
          <a:xfrm>
            <a:off x="381000" y="1247775"/>
            <a:ext cx="5105400" cy="657225"/>
            <a:chOff x="240" y="642"/>
            <a:chExt cx="3216" cy="414"/>
          </a:xfrm>
        </p:grpSpPr>
        <p:sp>
          <p:nvSpPr>
            <p:cNvPr id="14366" name="AutoShape 36"/>
            <p:cNvSpPr>
              <a:spLocks/>
            </p:cNvSpPr>
            <p:nvPr/>
          </p:nvSpPr>
          <p:spPr bwMode="auto">
            <a:xfrm rot="5400000">
              <a:off x="1776" y="-624"/>
              <a:ext cx="144" cy="3216"/>
            </a:xfrm>
            <a:prstGeom prst="leftBrace">
              <a:avLst>
                <a:gd name="adj1" fmla="val 18611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67" name="Text Box 37"/>
            <p:cNvSpPr txBox="1">
              <a:spLocks noChangeArrowheads="1"/>
            </p:cNvSpPr>
            <p:nvPr/>
          </p:nvSpPr>
          <p:spPr bwMode="auto">
            <a:xfrm>
              <a:off x="1587" y="642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磁盘</a:t>
              </a:r>
            </a:p>
          </p:txBody>
        </p:sp>
      </p:grpSp>
      <p:sp>
        <p:nvSpPr>
          <p:cNvPr id="557094" name="Rectangle 38"/>
          <p:cNvSpPr>
            <a:spLocks noChangeArrowheads="1"/>
          </p:cNvSpPr>
          <p:nvPr/>
        </p:nvSpPr>
        <p:spPr bwMode="auto">
          <a:xfrm>
            <a:off x="914400" y="2590800"/>
            <a:ext cx="228600" cy="609600"/>
          </a:xfrm>
          <a:prstGeom prst="rect">
            <a:avLst/>
          </a:prstGeom>
          <a:solidFill>
            <a:srgbClr val="FF66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095" name="Rectangle 39"/>
          <p:cNvSpPr>
            <a:spLocks noChangeArrowheads="1"/>
          </p:cNvSpPr>
          <p:nvPr/>
        </p:nvSpPr>
        <p:spPr bwMode="auto">
          <a:xfrm>
            <a:off x="2971800" y="2590800"/>
            <a:ext cx="990600" cy="6096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096" name="Text Box 40"/>
          <p:cNvSpPr txBox="1">
            <a:spLocks noChangeArrowheads="1"/>
          </p:cNvSpPr>
          <p:nvPr/>
        </p:nvSpPr>
        <p:spPr bwMode="auto">
          <a:xfrm>
            <a:off x="1143000" y="25908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“/”</a:t>
            </a:r>
            <a:r>
              <a:rPr lang="zh-CN" altLang="en-US" sz="2000"/>
              <a:t>的文件头</a:t>
            </a:r>
          </a:p>
        </p:txBody>
      </p:sp>
      <p:sp>
        <p:nvSpPr>
          <p:cNvPr id="557097" name="Freeform 41"/>
          <p:cNvSpPr>
            <a:spLocks/>
          </p:cNvSpPr>
          <p:nvPr/>
        </p:nvSpPr>
        <p:spPr bwMode="auto">
          <a:xfrm>
            <a:off x="990600" y="2895600"/>
            <a:ext cx="2057400" cy="393700"/>
          </a:xfrm>
          <a:custGeom>
            <a:avLst/>
            <a:gdLst>
              <a:gd name="T0" fmla="*/ 0 w 1296"/>
              <a:gd name="T1" fmla="*/ 2147483647 h 248"/>
              <a:gd name="T2" fmla="*/ 2147483647 w 1296"/>
              <a:gd name="T3" fmla="*/ 2147483647 h 248"/>
              <a:gd name="T4" fmla="*/ 2147483647 w 1296"/>
              <a:gd name="T5" fmla="*/ 2147483647 h 248"/>
              <a:gd name="T6" fmla="*/ 2147483647 w 1296"/>
              <a:gd name="T7" fmla="*/ 2147483647 h 248"/>
              <a:gd name="T8" fmla="*/ 2147483647 w 1296"/>
              <a:gd name="T9" fmla="*/ 0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96" h="248">
                <a:moveTo>
                  <a:pt x="0" y="144"/>
                </a:moveTo>
                <a:cubicBezTo>
                  <a:pt x="40" y="188"/>
                  <a:pt x="80" y="232"/>
                  <a:pt x="192" y="240"/>
                </a:cubicBezTo>
                <a:cubicBezTo>
                  <a:pt x="304" y="248"/>
                  <a:pt x="520" y="208"/>
                  <a:pt x="672" y="192"/>
                </a:cubicBezTo>
                <a:cubicBezTo>
                  <a:pt x="824" y="176"/>
                  <a:pt x="1000" y="176"/>
                  <a:pt x="1104" y="144"/>
                </a:cubicBezTo>
                <a:cubicBezTo>
                  <a:pt x="1208" y="112"/>
                  <a:pt x="1252" y="56"/>
                  <a:pt x="1296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098" name="Text Box 42"/>
          <p:cNvSpPr txBox="1">
            <a:spLocks noChangeArrowheads="1"/>
          </p:cNvSpPr>
          <p:nvPr/>
        </p:nvSpPr>
        <p:spPr bwMode="auto">
          <a:xfrm>
            <a:off x="3962400" y="25908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“/”</a:t>
            </a:r>
            <a:r>
              <a:rPr lang="zh-CN" altLang="en-US" sz="2000"/>
              <a:t>的数据块</a:t>
            </a:r>
          </a:p>
        </p:txBody>
      </p:sp>
      <p:grpSp>
        <p:nvGrpSpPr>
          <p:cNvPr id="557099" name="Group 43"/>
          <p:cNvGrpSpPr>
            <a:grpSpLocks/>
          </p:cNvGrpSpPr>
          <p:nvPr/>
        </p:nvGrpSpPr>
        <p:grpSpPr bwMode="auto">
          <a:xfrm>
            <a:off x="2209800" y="3200400"/>
            <a:ext cx="2895600" cy="990600"/>
            <a:chOff x="1392" y="1872"/>
            <a:chExt cx="1824" cy="624"/>
          </a:xfrm>
        </p:grpSpPr>
        <p:sp>
          <p:nvSpPr>
            <p:cNvPr id="14362" name="Line 44"/>
            <p:cNvSpPr>
              <a:spLocks noChangeShapeType="1"/>
            </p:cNvSpPr>
            <p:nvPr/>
          </p:nvSpPr>
          <p:spPr bwMode="auto">
            <a:xfrm flipH="1">
              <a:off x="1392" y="1872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3" name="Line 45"/>
            <p:cNvSpPr>
              <a:spLocks noChangeShapeType="1"/>
            </p:cNvSpPr>
            <p:nvPr/>
          </p:nvSpPr>
          <p:spPr bwMode="auto">
            <a:xfrm>
              <a:off x="2496" y="187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4" name="Rectangle 46"/>
            <p:cNvSpPr>
              <a:spLocks noChangeArrowheads="1"/>
            </p:cNvSpPr>
            <p:nvPr/>
          </p:nvSpPr>
          <p:spPr bwMode="auto">
            <a:xfrm>
              <a:off x="1392" y="2160"/>
              <a:ext cx="91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&lt;</a:t>
              </a:r>
              <a:r>
                <a:rPr lang="en-US" altLang="zh-CN" sz="2400">
                  <a:solidFill>
                    <a:srgbClr val="0000CC"/>
                  </a:solidFill>
                </a:rPr>
                <a:t>var</a:t>
              </a:r>
              <a:r>
                <a:rPr lang="en-US" altLang="zh-CN" sz="2400"/>
                <a:t>, 13&gt;</a:t>
              </a:r>
            </a:p>
          </p:txBody>
        </p:sp>
        <p:sp>
          <p:nvSpPr>
            <p:cNvPr id="14365" name="Rectangle 47"/>
            <p:cNvSpPr>
              <a:spLocks noChangeArrowheads="1"/>
            </p:cNvSpPr>
            <p:nvPr/>
          </p:nvSpPr>
          <p:spPr bwMode="auto">
            <a:xfrm>
              <a:off x="2304" y="2160"/>
              <a:ext cx="91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&lt;</a:t>
              </a:r>
              <a:r>
                <a:rPr lang="en-US" altLang="zh-CN" sz="2400">
                  <a:solidFill>
                    <a:srgbClr val="0000CC"/>
                  </a:solidFill>
                </a:rPr>
                <a:t>my</a:t>
              </a:r>
              <a:r>
                <a:rPr lang="en-US" altLang="zh-CN" sz="2400"/>
                <a:t>, 82&gt;</a:t>
              </a:r>
            </a:p>
          </p:txBody>
        </p:sp>
      </p:grpSp>
      <p:sp>
        <p:nvSpPr>
          <p:cNvPr id="557104" name="AutoShape 48"/>
          <p:cNvSpPr>
            <a:spLocks noChangeArrowheads="1"/>
          </p:cNvSpPr>
          <p:nvPr/>
        </p:nvSpPr>
        <p:spPr bwMode="auto">
          <a:xfrm rot="10800000">
            <a:off x="5334000" y="3352800"/>
            <a:ext cx="1600200" cy="533400"/>
          </a:xfrm>
          <a:prstGeom prst="wedgeRoundRectCallout">
            <a:avLst>
              <a:gd name="adj1" fmla="val 72519"/>
              <a:gd name="adj2" fmla="val -30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目录项</a:t>
            </a:r>
            <a:r>
              <a:rPr lang="en-US" altLang="zh-CN" sz="2400">
                <a:sym typeface="Symbol" pitchFamily="18" charset="2"/>
              </a:rPr>
              <a:t>!</a:t>
            </a:r>
            <a:endParaRPr lang="zh-CN" altLang="zh-CN" sz="2400">
              <a:sym typeface="Symbol" pitchFamily="18" charset="2"/>
            </a:endParaRPr>
          </a:p>
        </p:txBody>
      </p:sp>
      <p:sp>
        <p:nvSpPr>
          <p:cNvPr id="557105" name="Freeform 49"/>
          <p:cNvSpPr>
            <a:spLocks/>
          </p:cNvSpPr>
          <p:nvPr/>
        </p:nvSpPr>
        <p:spPr bwMode="auto">
          <a:xfrm>
            <a:off x="1752600" y="2362200"/>
            <a:ext cx="2895600" cy="1371600"/>
          </a:xfrm>
          <a:custGeom>
            <a:avLst/>
            <a:gdLst>
              <a:gd name="T0" fmla="*/ 2147483647 w 1824"/>
              <a:gd name="T1" fmla="*/ 2147483647 h 864"/>
              <a:gd name="T2" fmla="*/ 2147483647 w 1824"/>
              <a:gd name="T3" fmla="*/ 2147483647 h 864"/>
              <a:gd name="T4" fmla="*/ 2147483647 w 1824"/>
              <a:gd name="T5" fmla="*/ 2147483647 h 864"/>
              <a:gd name="T6" fmla="*/ 0 w 1824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24" h="864">
                <a:moveTo>
                  <a:pt x="1824" y="864"/>
                </a:moveTo>
                <a:cubicBezTo>
                  <a:pt x="1676" y="772"/>
                  <a:pt x="1528" y="680"/>
                  <a:pt x="1296" y="624"/>
                </a:cubicBezTo>
                <a:cubicBezTo>
                  <a:pt x="1064" y="568"/>
                  <a:pt x="648" y="632"/>
                  <a:pt x="432" y="528"/>
                </a:cubicBezTo>
                <a:cubicBezTo>
                  <a:pt x="216" y="424"/>
                  <a:pt x="108" y="212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106" name="Rectangle 50"/>
          <p:cNvSpPr>
            <a:spLocks noChangeArrowheads="1"/>
          </p:cNvSpPr>
          <p:nvPr/>
        </p:nvSpPr>
        <p:spPr bwMode="auto">
          <a:xfrm>
            <a:off x="1676400" y="4572000"/>
            <a:ext cx="228600" cy="609600"/>
          </a:xfrm>
          <a:prstGeom prst="rect">
            <a:avLst/>
          </a:prstGeom>
          <a:solidFill>
            <a:srgbClr val="FF66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107" name="Text Box 51"/>
          <p:cNvSpPr txBox="1">
            <a:spLocks noChangeArrowheads="1"/>
          </p:cNvSpPr>
          <p:nvPr/>
        </p:nvSpPr>
        <p:spPr bwMode="auto">
          <a:xfrm>
            <a:off x="1905000" y="4572000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“my”</a:t>
            </a:r>
            <a:r>
              <a:rPr lang="zh-CN" altLang="en-US" sz="2000"/>
              <a:t>的文件头</a:t>
            </a:r>
          </a:p>
        </p:txBody>
      </p:sp>
      <p:sp>
        <p:nvSpPr>
          <p:cNvPr id="557108" name="Rectangle 52"/>
          <p:cNvSpPr>
            <a:spLocks noChangeArrowheads="1"/>
          </p:cNvSpPr>
          <p:nvPr/>
        </p:nvSpPr>
        <p:spPr bwMode="auto">
          <a:xfrm>
            <a:off x="3810000" y="4572000"/>
            <a:ext cx="990600" cy="6096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109" name="Freeform 53"/>
          <p:cNvSpPr>
            <a:spLocks/>
          </p:cNvSpPr>
          <p:nvPr/>
        </p:nvSpPr>
        <p:spPr bwMode="auto">
          <a:xfrm>
            <a:off x="1828800" y="4876800"/>
            <a:ext cx="2057400" cy="393700"/>
          </a:xfrm>
          <a:custGeom>
            <a:avLst/>
            <a:gdLst>
              <a:gd name="T0" fmla="*/ 0 w 1296"/>
              <a:gd name="T1" fmla="*/ 2147483647 h 248"/>
              <a:gd name="T2" fmla="*/ 2147483647 w 1296"/>
              <a:gd name="T3" fmla="*/ 2147483647 h 248"/>
              <a:gd name="T4" fmla="*/ 2147483647 w 1296"/>
              <a:gd name="T5" fmla="*/ 2147483647 h 248"/>
              <a:gd name="T6" fmla="*/ 2147483647 w 1296"/>
              <a:gd name="T7" fmla="*/ 2147483647 h 248"/>
              <a:gd name="T8" fmla="*/ 2147483647 w 1296"/>
              <a:gd name="T9" fmla="*/ 0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96" h="248">
                <a:moveTo>
                  <a:pt x="0" y="144"/>
                </a:moveTo>
                <a:cubicBezTo>
                  <a:pt x="40" y="188"/>
                  <a:pt x="80" y="232"/>
                  <a:pt x="192" y="240"/>
                </a:cubicBezTo>
                <a:cubicBezTo>
                  <a:pt x="304" y="248"/>
                  <a:pt x="520" y="208"/>
                  <a:pt x="672" y="192"/>
                </a:cubicBezTo>
                <a:cubicBezTo>
                  <a:pt x="824" y="176"/>
                  <a:pt x="1000" y="176"/>
                  <a:pt x="1104" y="144"/>
                </a:cubicBezTo>
                <a:cubicBezTo>
                  <a:pt x="1208" y="112"/>
                  <a:pt x="1252" y="56"/>
                  <a:pt x="1296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110" name="Text Box 54"/>
          <p:cNvSpPr txBox="1">
            <a:spLocks noChangeArrowheads="1"/>
          </p:cNvSpPr>
          <p:nvPr/>
        </p:nvSpPr>
        <p:spPr bwMode="auto">
          <a:xfrm>
            <a:off x="4800600" y="4572000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“my”</a:t>
            </a:r>
            <a:r>
              <a:rPr lang="zh-CN" altLang="en-US" sz="2000"/>
              <a:t>的数据块</a:t>
            </a:r>
          </a:p>
        </p:txBody>
      </p:sp>
      <p:grpSp>
        <p:nvGrpSpPr>
          <p:cNvPr id="557111" name="Group 55"/>
          <p:cNvGrpSpPr>
            <a:grpSpLocks/>
          </p:cNvGrpSpPr>
          <p:nvPr/>
        </p:nvGrpSpPr>
        <p:grpSpPr bwMode="auto">
          <a:xfrm>
            <a:off x="2514600" y="5181600"/>
            <a:ext cx="4724400" cy="990600"/>
            <a:chOff x="1584" y="3120"/>
            <a:chExt cx="2976" cy="624"/>
          </a:xfrm>
        </p:grpSpPr>
        <p:sp>
          <p:nvSpPr>
            <p:cNvPr id="14357" name="Line 56"/>
            <p:cNvSpPr>
              <a:spLocks noChangeShapeType="1"/>
            </p:cNvSpPr>
            <p:nvPr/>
          </p:nvSpPr>
          <p:spPr bwMode="auto">
            <a:xfrm flipH="1">
              <a:off x="1584" y="3120"/>
              <a:ext cx="81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8" name="Rectangle 57"/>
            <p:cNvSpPr>
              <a:spLocks noChangeArrowheads="1"/>
            </p:cNvSpPr>
            <p:nvPr/>
          </p:nvSpPr>
          <p:spPr bwMode="auto">
            <a:xfrm>
              <a:off x="1584" y="3408"/>
              <a:ext cx="1008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&lt;</a:t>
              </a:r>
              <a:r>
                <a:rPr lang="en-US" altLang="zh-CN" sz="2400">
                  <a:solidFill>
                    <a:srgbClr val="0000CC"/>
                  </a:solidFill>
                </a:rPr>
                <a:t>data</a:t>
              </a:r>
              <a:r>
                <a:rPr lang="en-US" altLang="zh-CN" sz="2000"/>
                <a:t>, 103&gt;</a:t>
              </a:r>
            </a:p>
          </p:txBody>
        </p:sp>
        <p:sp>
          <p:nvSpPr>
            <p:cNvPr id="14359" name="Rectangle 58"/>
            <p:cNvSpPr>
              <a:spLocks noChangeArrowheads="1"/>
            </p:cNvSpPr>
            <p:nvPr/>
          </p:nvSpPr>
          <p:spPr bwMode="auto">
            <a:xfrm>
              <a:off x="2592" y="3408"/>
              <a:ext cx="1008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&lt;cont, 225&gt;</a:t>
              </a:r>
            </a:p>
          </p:txBody>
        </p:sp>
        <p:sp>
          <p:nvSpPr>
            <p:cNvPr id="14360" name="Rectangle 59"/>
            <p:cNvSpPr>
              <a:spLocks noChangeArrowheads="1"/>
            </p:cNvSpPr>
            <p:nvPr/>
          </p:nvSpPr>
          <p:spPr bwMode="auto">
            <a:xfrm>
              <a:off x="3600" y="3408"/>
              <a:ext cx="960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&lt;mail, 77&gt;</a:t>
              </a:r>
            </a:p>
          </p:txBody>
        </p:sp>
        <p:sp>
          <p:nvSpPr>
            <p:cNvPr id="14361" name="Line 60"/>
            <p:cNvSpPr>
              <a:spLocks noChangeShapeType="1"/>
            </p:cNvSpPr>
            <p:nvPr/>
          </p:nvSpPr>
          <p:spPr bwMode="auto">
            <a:xfrm>
              <a:off x="3024" y="3120"/>
              <a:ext cx="15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7117" name="AutoShape 61"/>
          <p:cNvSpPr>
            <a:spLocks noChangeArrowheads="1"/>
          </p:cNvSpPr>
          <p:nvPr/>
        </p:nvSpPr>
        <p:spPr bwMode="auto">
          <a:xfrm rot="10800000">
            <a:off x="5257800" y="4038600"/>
            <a:ext cx="3048000" cy="533400"/>
          </a:xfrm>
          <a:prstGeom prst="wedgeRoundRectCallout">
            <a:avLst>
              <a:gd name="adj1" fmla="val 69736"/>
              <a:gd name="adj2" fmla="val 5684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文件头数组索引号</a:t>
            </a:r>
            <a:r>
              <a:rPr lang="en-US" altLang="zh-CN" sz="2400">
                <a:sym typeface="Symbol" pitchFamily="18" charset="2"/>
              </a:rPr>
              <a:t>!</a:t>
            </a:r>
            <a:endParaRPr lang="zh-CN" altLang="zh-CN" sz="240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7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1 L 3.33333E-6 1.1111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57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7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5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8889 L -3.33333E-6 1.11111E-6 " pathEditMode="relative" ptsTypes="AA">
                                      <p:cBhvr>
                                        <p:cTn id="44" dur="500" fill="hold"/>
                                        <p:tgtEl>
                                          <p:spTgt spid="5570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57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57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5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5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5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37778 L -3.33333E-6 2.22222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557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5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5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5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37778 L -3.33333E-6 2.22222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557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5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94" grpId="0" animBg="1"/>
      <p:bldP spid="557094" grpId="1" animBg="1"/>
      <p:bldP spid="557095" grpId="0" animBg="1"/>
      <p:bldP spid="557095" grpId="1" animBg="1"/>
      <p:bldP spid="557096" grpId="0"/>
      <p:bldP spid="557097" grpId="0" animBg="1"/>
      <p:bldP spid="557098" grpId="0"/>
      <p:bldP spid="557104" grpId="0" animBg="1"/>
      <p:bldP spid="557105" grpId="0" animBg="1"/>
      <p:bldP spid="557106" grpId="0" animBg="1"/>
      <p:bldP spid="557106" grpId="1" animBg="1"/>
      <p:bldP spid="557108" grpId="0" animBg="1"/>
      <p:bldP spid="557108" grpId="1" animBg="1"/>
      <p:bldP spid="557109" grpId="0" animBg="1"/>
      <p:bldP spid="557110" grpId="0"/>
      <p:bldP spid="5571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304800"/>
            <a:ext cx="4267200" cy="676275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12.2 </a:t>
            </a:r>
            <a:r>
              <a:rPr lang="zh-CN" altLang="en-US" sz="3200" smtClean="0"/>
              <a:t>文件系统的实现</a:t>
            </a:r>
          </a:p>
        </p:txBody>
      </p:sp>
      <p:pic>
        <p:nvPicPr>
          <p:cNvPr id="15363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2900" name="Rectangle 4"/>
          <p:cNvSpPr>
            <a:spLocks noChangeArrowheads="1"/>
          </p:cNvSpPr>
          <p:nvPr/>
        </p:nvSpPr>
        <p:spPr bwMode="auto">
          <a:xfrm>
            <a:off x="1143000" y="1981200"/>
            <a:ext cx="6705600" cy="28194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013" indent="-88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98588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920875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443163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9003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3575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8147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719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Char char="l"/>
            </a:pPr>
            <a:r>
              <a:rPr lang="zh-CN" altLang="en-US" sz="3200"/>
              <a:t>文件系统定义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Char char="l"/>
            </a:pPr>
            <a:r>
              <a:rPr lang="zh-CN" altLang="en-US" sz="3200"/>
              <a:t>典型的文件系统结构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Char char="l"/>
            </a:pPr>
            <a:r>
              <a:rPr lang="zh-CN" altLang="en-US" sz="3200"/>
              <a:t>文件分区空闲块的管理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29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2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2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2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900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描述文件系统的实质</a:t>
            </a:r>
            <a:r>
              <a:rPr lang="en-US" altLang="zh-CN" smtClean="0"/>
              <a:t>(</a:t>
            </a:r>
            <a:r>
              <a:rPr lang="zh-CN" altLang="en-US" smtClean="0"/>
              <a:t>定义</a:t>
            </a:r>
            <a:r>
              <a:rPr lang="en-US" altLang="zh-CN" smtClean="0"/>
              <a:t>)</a:t>
            </a:r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533400" y="1219200"/>
            <a:ext cx="83820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文件系统</a:t>
            </a:r>
            <a:r>
              <a:rPr lang="en-US" altLang="zh-CN"/>
              <a:t>: </a:t>
            </a:r>
            <a:r>
              <a:rPr lang="zh-CN" altLang="en-US"/>
              <a:t>将盘块“变”成文件集，方便用户访问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58084" name="Group 4"/>
          <p:cNvGrpSpPr>
            <a:grpSpLocks/>
          </p:cNvGrpSpPr>
          <p:nvPr/>
        </p:nvGrpSpPr>
        <p:grpSpPr bwMode="auto">
          <a:xfrm>
            <a:off x="1066800" y="1836738"/>
            <a:ext cx="7543800" cy="603250"/>
            <a:chOff x="622" y="1170"/>
            <a:chExt cx="4752" cy="380"/>
          </a:xfrm>
        </p:grpSpPr>
        <p:sp>
          <p:nvSpPr>
            <p:cNvPr id="16441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文件系统是</a:t>
              </a:r>
              <a:r>
                <a:rPr lang="zh-CN" altLang="en-US" sz="2400">
                  <a:solidFill>
                    <a:srgbClr val="FF0000"/>
                  </a:solidFill>
                </a:rPr>
                <a:t>“抽象盘块”</a:t>
              </a:r>
              <a:r>
                <a:rPr lang="zh-CN" altLang="en-US" sz="2400"/>
                <a:t>的一层软件</a:t>
              </a:r>
              <a:r>
                <a:rPr lang="en-US" altLang="zh-CN" sz="2400"/>
                <a:t>! </a:t>
              </a:r>
            </a:p>
          </p:txBody>
        </p:sp>
        <p:pic>
          <p:nvPicPr>
            <p:cNvPr id="16442" name="Picture 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8087" name="AutoShape 7"/>
          <p:cNvSpPr>
            <a:spLocks noChangeArrowheads="1"/>
          </p:cNvSpPr>
          <p:nvPr/>
        </p:nvSpPr>
        <p:spPr bwMode="auto">
          <a:xfrm rot="10800000">
            <a:off x="6477000" y="0"/>
            <a:ext cx="2667000" cy="1295400"/>
          </a:xfrm>
          <a:prstGeom prst="wedgeRoundRectCallout">
            <a:avLst>
              <a:gd name="adj1" fmla="val 64222"/>
              <a:gd name="adj2" fmla="val -9656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就像将</a:t>
            </a:r>
            <a:r>
              <a:rPr lang="en-US" altLang="zh-CN" sz="2400">
                <a:sym typeface="Symbol" pitchFamily="18" charset="2"/>
              </a:rPr>
              <a:t>CPU</a:t>
            </a:r>
            <a:r>
              <a:rPr lang="zh-CN" altLang="en-US" sz="2400">
                <a:sym typeface="Symbol" pitchFamily="18" charset="2"/>
              </a:rPr>
              <a:t>资源和地址空间封装成进程一样</a:t>
            </a:r>
            <a:r>
              <a:rPr lang="en-US" altLang="zh-CN" sz="2400">
                <a:sym typeface="Symbol" pitchFamily="18" charset="2"/>
              </a:rPr>
              <a:t>!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558088" name="Group 8"/>
          <p:cNvGrpSpPr>
            <a:grpSpLocks/>
          </p:cNvGrpSpPr>
          <p:nvPr/>
        </p:nvGrpSpPr>
        <p:grpSpPr bwMode="auto">
          <a:xfrm>
            <a:off x="533400" y="2514600"/>
            <a:ext cx="1524000" cy="533400"/>
            <a:chOff x="720" y="1584"/>
            <a:chExt cx="960" cy="336"/>
          </a:xfrm>
        </p:grpSpPr>
        <p:sp>
          <p:nvSpPr>
            <p:cNvPr id="16439" name="Rectangle 9"/>
            <p:cNvSpPr>
              <a:spLocks noChangeArrowheads="1"/>
            </p:cNvSpPr>
            <p:nvPr/>
          </p:nvSpPr>
          <p:spPr bwMode="auto">
            <a:xfrm>
              <a:off x="720" y="1584"/>
              <a:ext cx="91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40" name="Text Box 10"/>
            <p:cNvSpPr txBox="1">
              <a:spLocks noChangeArrowheads="1"/>
            </p:cNvSpPr>
            <p:nvPr/>
          </p:nvSpPr>
          <p:spPr bwMode="auto">
            <a:xfrm>
              <a:off x="768" y="1632"/>
              <a:ext cx="9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应用程序</a:t>
              </a:r>
            </a:p>
          </p:txBody>
        </p:sp>
      </p:grpSp>
      <p:grpSp>
        <p:nvGrpSpPr>
          <p:cNvPr id="558091" name="Group 11"/>
          <p:cNvGrpSpPr>
            <a:grpSpLocks/>
          </p:cNvGrpSpPr>
          <p:nvPr/>
        </p:nvGrpSpPr>
        <p:grpSpPr bwMode="auto">
          <a:xfrm>
            <a:off x="304800" y="3276600"/>
            <a:ext cx="1905000" cy="762000"/>
            <a:chOff x="576" y="2064"/>
            <a:chExt cx="1200" cy="480"/>
          </a:xfrm>
        </p:grpSpPr>
        <p:sp>
          <p:nvSpPr>
            <p:cNvPr id="16437" name="Rectangle 12"/>
            <p:cNvSpPr>
              <a:spLocks noChangeArrowheads="1"/>
            </p:cNvSpPr>
            <p:nvPr/>
          </p:nvSpPr>
          <p:spPr bwMode="auto">
            <a:xfrm>
              <a:off x="576" y="2064"/>
              <a:ext cx="1200" cy="48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38" name="Text Box 13"/>
            <p:cNvSpPr txBox="1">
              <a:spLocks noChangeArrowheads="1"/>
            </p:cNvSpPr>
            <p:nvPr/>
          </p:nvSpPr>
          <p:spPr bwMode="auto">
            <a:xfrm>
              <a:off x="624" y="2064"/>
              <a:ext cx="110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文件、目录、访问接口</a:t>
              </a:r>
            </a:p>
          </p:txBody>
        </p:sp>
      </p:grpSp>
      <p:sp>
        <p:nvSpPr>
          <p:cNvPr id="558094" name="AutoShape 14"/>
          <p:cNvSpPr>
            <a:spLocks noChangeArrowheads="1"/>
          </p:cNvSpPr>
          <p:nvPr/>
        </p:nvSpPr>
        <p:spPr bwMode="auto">
          <a:xfrm>
            <a:off x="1143000" y="30480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58095" name="Group 15"/>
          <p:cNvGrpSpPr>
            <a:grpSpLocks/>
          </p:cNvGrpSpPr>
          <p:nvPr/>
        </p:nvGrpSpPr>
        <p:grpSpPr bwMode="auto">
          <a:xfrm>
            <a:off x="304800" y="4267200"/>
            <a:ext cx="1905000" cy="762000"/>
            <a:chOff x="576" y="2688"/>
            <a:chExt cx="1200" cy="480"/>
          </a:xfrm>
        </p:grpSpPr>
        <p:sp>
          <p:nvSpPr>
            <p:cNvPr id="16435" name="Rectangle 16"/>
            <p:cNvSpPr>
              <a:spLocks noChangeArrowheads="1"/>
            </p:cNvSpPr>
            <p:nvPr/>
          </p:nvSpPr>
          <p:spPr bwMode="auto">
            <a:xfrm>
              <a:off x="576" y="2688"/>
              <a:ext cx="1200" cy="48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36" name="Text Box 17"/>
            <p:cNvSpPr txBox="1">
              <a:spLocks noChangeArrowheads="1"/>
            </p:cNvSpPr>
            <p:nvPr/>
          </p:nvSpPr>
          <p:spPr bwMode="auto">
            <a:xfrm>
              <a:off x="624" y="2688"/>
              <a:ext cx="110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逻辑到物理的映射</a:t>
              </a:r>
            </a:p>
          </p:txBody>
        </p:sp>
      </p:grpSp>
      <p:sp>
        <p:nvSpPr>
          <p:cNvPr id="558098" name="AutoShape 18"/>
          <p:cNvSpPr>
            <a:spLocks noChangeArrowheads="1"/>
          </p:cNvSpPr>
          <p:nvPr/>
        </p:nvSpPr>
        <p:spPr bwMode="auto">
          <a:xfrm>
            <a:off x="1143000" y="40386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58099" name="Group 19"/>
          <p:cNvGrpSpPr>
            <a:grpSpLocks/>
          </p:cNvGrpSpPr>
          <p:nvPr/>
        </p:nvGrpSpPr>
        <p:grpSpPr bwMode="auto">
          <a:xfrm>
            <a:off x="381000" y="5257800"/>
            <a:ext cx="1752600" cy="533400"/>
            <a:chOff x="624" y="3312"/>
            <a:chExt cx="1104" cy="336"/>
          </a:xfrm>
        </p:grpSpPr>
        <p:sp>
          <p:nvSpPr>
            <p:cNvPr id="16433" name="Rectangle 20"/>
            <p:cNvSpPr>
              <a:spLocks noChangeArrowheads="1"/>
            </p:cNvSpPr>
            <p:nvPr/>
          </p:nvSpPr>
          <p:spPr bwMode="auto">
            <a:xfrm>
              <a:off x="672" y="3312"/>
              <a:ext cx="960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34" name="Text Box 21"/>
            <p:cNvSpPr txBox="1">
              <a:spLocks noChangeArrowheads="1"/>
            </p:cNvSpPr>
            <p:nvPr/>
          </p:nvSpPr>
          <p:spPr bwMode="auto">
            <a:xfrm>
              <a:off x="624" y="3360"/>
              <a:ext cx="11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I/O</a:t>
              </a:r>
              <a:r>
                <a:rPr lang="zh-CN" altLang="en-US" sz="2000">
                  <a:solidFill>
                    <a:srgbClr val="FF0000"/>
                  </a:solidFill>
                </a:rPr>
                <a:t>控制</a:t>
              </a:r>
            </a:p>
          </p:txBody>
        </p:sp>
      </p:grpSp>
      <p:sp>
        <p:nvSpPr>
          <p:cNvPr id="558102" name="AutoShape 22"/>
          <p:cNvSpPr>
            <a:spLocks noChangeArrowheads="1"/>
          </p:cNvSpPr>
          <p:nvPr/>
        </p:nvSpPr>
        <p:spPr bwMode="auto">
          <a:xfrm>
            <a:off x="1143000" y="50292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58103" name="Group 23"/>
          <p:cNvGrpSpPr>
            <a:grpSpLocks/>
          </p:cNvGrpSpPr>
          <p:nvPr/>
        </p:nvGrpSpPr>
        <p:grpSpPr bwMode="auto">
          <a:xfrm>
            <a:off x="381000" y="6019800"/>
            <a:ext cx="1752600" cy="533400"/>
            <a:chOff x="624" y="3792"/>
            <a:chExt cx="1104" cy="336"/>
          </a:xfrm>
        </p:grpSpPr>
        <p:sp>
          <p:nvSpPr>
            <p:cNvPr id="16431" name="Rectangle 24"/>
            <p:cNvSpPr>
              <a:spLocks noChangeArrowheads="1"/>
            </p:cNvSpPr>
            <p:nvPr/>
          </p:nvSpPr>
          <p:spPr bwMode="auto">
            <a:xfrm>
              <a:off x="672" y="3792"/>
              <a:ext cx="960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32" name="Text Box 25"/>
            <p:cNvSpPr txBox="1">
              <a:spLocks noChangeArrowheads="1"/>
            </p:cNvSpPr>
            <p:nvPr/>
          </p:nvSpPr>
          <p:spPr bwMode="auto">
            <a:xfrm>
              <a:off x="624" y="3840"/>
              <a:ext cx="11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磁盘设备</a:t>
              </a:r>
            </a:p>
          </p:txBody>
        </p:sp>
      </p:grpSp>
      <p:sp>
        <p:nvSpPr>
          <p:cNvPr id="558106" name="AutoShape 26"/>
          <p:cNvSpPr>
            <a:spLocks noChangeArrowheads="1"/>
          </p:cNvSpPr>
          <p:nvPr/>
        </p:nvSpPr>
        <p:spPr bwMode="auto">
          <a:xfrm>
            <a:off x="1143000" y="57912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8107" name="Text Box 27"/>
          <p:cNvSpPr txBox="1">
            <a:spLocks noChangeArrowheads="1"/>
          </p:cNvSpPr>
          <p:nvPr/>
        </p:nvSpPr>
        <p:spPr bwMode="auto">
          <a:xfrm>
            <a:off x="1981200" y="25749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删除</a:t>
            </a:r>
            <a:r>
              <a:rPr lang="en-US" altLang="zh-CN" sz="2000"/>
              <a:t>test.c 2-12</a:t>
            </a:r>
            <a:r>
              <a:rPr lang="zh-CN" altLang="en-US" sz="2000"/>
              <a:t>个字节</a:t>
            </a:r>
          </a:p>
        </p:txBody>
      </p:sp>
      <p:sp>
        <p:nvSpPr>
          <p:cNvPr id="558108" name="Text Box 28"/>
          <p:cNvSpPr txBox="1">
            <a:spLocks noChangeArrowheads="1"/>
          </p:cNvSpPr>
          <p:nvPr/>
        </p:nvSpPr>
        <p:spPr bwMode="auto">
          <a:xfrm>
            <a:off x="2057400" y="3276600"/>
            <a:ext cx="3200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找到</a:t>
            </a:r>
            <a:r>
              <a:rPr lang="en-US" altLang="zh-CN" sz="2000"/>
              <a:t>test.c</a:t>
            </a:r>
            <a:r>
              <a:rPr lang="zh-CN" altLang="en-US" sz="2000"/>
              <a:t>的文件头</a:t>
            </a:r>
            <a:r>
              <a:rPr lang="en-US" altLang="zh-CN" sz="2000"/>
              <a:t>: </a:t>
            </a:r>
            <a:r>
              <a:rPr lang="zh-CN" altLang="en-US" sz="2000"/>
              <a:t>需要定位根目录，解析目录</a:t>
            </a:r>
            <a:r>
              <a:rPr lang="en-US" altLang="zh-CN" sz="2000"/>
              <a:t>…</a:t>
            </a:r>
          </a:p>
        </p:txBody>
      </p:sp>
      <p:sp>
        <p:nvSpPr>
          <p:cNvPr id="558109" name="AutoShape 29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8110" name="AutoShape 30"/>
          <p:cNvSpPr>
            <a:spLocks noChangeArrowheads="1"/>
          </p:cNvSpPr>
          <p:nvPr/>
        </p:nvSpPr>
        <p:spPr bwMode="auto">
          <a:xfrm>
            <a:off x="3505200" y="39624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8111" name="Text Box 31"/>
          <p:cNvSpPr txBox="1">
            <a:spLocks noChangeArrowheads="1"/>
          </p:cNvSpPr>
          <p:nvPr/>
        </p:nvSpPr>
        <p:spPr bwMode="auto">
          <a:xfrm>
            <a:off x="2057400" y="4267200"/>
            <a:ext cx="3200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根据文件头可以找到</a:t>
            </a:r>
            <a:r>
              <a:rPr lang="en-US" altLang="zh-CN" sz="2000"/>
              <a:t>2-12</a:t>
            </a:r>
            <a:r>
              <a:rPr lang="zh-CN" altLang="en-US" sz="2000"/>
              <a:t>字节对应的盘块</a:t>
            </a:r>
            <a:r>
              <a:rPr lang="en-US" altLang="zh-CN" sz="2000"/>
              <a:t>(789)</a:t>
            </a:r>
          </a:p>
        </p:txBody>
      </p:sp>
      <p:sp>
        <p:nvSpPr>
          <p:cNvPr id="558112" name="AutoShape 32"/>
          <p:cNvSpPr>
            <a:spLocks noChangeArrowheads="1"/>
          </p:cNvSpPr>
          <p:nvPr/>
        </p:nvSpPr>
        <p:spPr bwMode="auto">
          <a:xfrm>
            <a:off x="3505200" y="50292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8113" name="Text Box 33"/>
          <p:cNvSpPr txBox="1">
            <a:spLocks noChangeArrowheads="1"/>
          </p:cNvSpPr>
          <p:nvPr/>
        </p:nvSpPr>
        <p:spPr bwMode="auto">
          <a:xfrm>
            <a:off x="2057400" y="5257800"/>
            <a:ext cx="3200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启动</a:t>
            </a:r>
            <a:r>
              <a:rPr lang="en-US" altLang="zh-CN" sz="2000"/>
              <a:t>DMA</a:t>
            </a:r>
            <a:r>
              <a:rPr lang="zh-CN" altLang="en-US" sz="2000"/>
              <a:t>，等待</a:t>
            </a:r>
            <a:r>
              <a:rPr lang="en-US" altLang="zh-CN" sz="2000"/>
              <a:t>789</a:t>
            </a:r>
            <a:r>
              <a:rPr lang="zh-CN" altLang="en-US" sz="2000"/>
              <a:t>读入，读入后删除</a:t>
            </a:r>
            <a:r>
              <a:rPr lang="en-US" altLang="zh-CN" sz="2000"/>
              <a:t>2-12</a:t>
            </a:r>
            <a:r>
              <a:rPr lang="zh-CN" altLang="en-US" sz="2000"/>
              <a:t>字节再启动</a:t>
            </a:r>
            <a:r>
              <a:rPr lang="en-US" altLang="zh-CN" sz="2000"/>
              <a:t>DMA</a:t>
            </a:r>
            <a:r>
              <a:rPr lang="zh-CN" altLang="en-US" sz="2000"/>
              <a:t>写出</a:t>
            </a:r>
          </a:p>
        </p:txBody>
      </p:sp>
      <p:sp>
        <p:nvSpPr>
          <p:cNvPr id="558114" name="AutoShape 34"/>
          <p:cNvSpPr>
            <a:spLocks noChangeArrowheads="1"/>
          </p:cNvSpPr>
          <p:nvPr/>
        </p:nvSpPr>
        <p:spPr bwMode="auto">
          <a:xfrm rot="10800000">
            <a:off x="5410200" y="2438400"/>
            <a:ext cx="3733800" cy="533400"/>
          </a:xfrm>
          <a:prstGeom prst="wedgeRoundRectCallout">
            <a:avLst>
              <a:gd name="adj1" fmla="val 37708"/>
              <a:gd name="adj2" fmla="val -10416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CC0000"/>
                </a:solidFill>
                <a:sym typeface="Symbol" pitchFamily="18" charset="2"/>
              </a:rPr>
              <a:t>OS</a:t>
            </a:r>
            <a:r>
              <a:rPr lang="zh-CN" altLang="en-US" sz="2000">
                <a:solidFill>
                  <a:srgbClr val="CC0000"/>
                </a:solidFill>
                <a:sym typeface="Symbol" pitchFamily="18" charset="2"/>
              </a:rPr>
              <a:t>将物理磁盘变成逻辑分区</a:t>
            </a:r>
            <a:r>
              <a:rPr lang="en-US" altLang="zh-CN" sz="2000">
                <a:solidFill>
                  <a:srgbClr val="CC0000"/>
                </a:solidFill>
                <a:sym typeface="Symbol" pitchFamily="18" charset="2"/>
              </a:rPr>
              <a:t>!</a:t>
            </a:r>
            <a:endParaRPr lang="zh-CN" altLang="zh-CN" sz="2000">
              <a:solidFill>
                <a:srgbClr val="CC0000"/>
              </a:solidFill>
              <a:sym typeface="Symbol" pitchFamily="18" charset="2"/>
            </a:endParaRPr>
          </a:p>
        </p:txBody>
      </p:sp>
      <p:grpSp>
        <p:nvGrpSpPr>
          <p:cNvPr id="558115" name="Group 35"/>
          <p:cNvGrpSpPr>
            <a:grpSpLocks/>
          </p:cNvGrpSpPr>
          <p:nvPr/>
        </p:nvGrpSpPr>
        <p:grpSpPr bwMode="auto">
          <a:xfrm>
            <a:off x="5105400" y="4860925"/>
            <a:ext cx="4038600" cy="1539875"/>
            <a:chOff x="3216" y="3168"/>
            <a:chExt cx="2544" cy="970"/>
          </a:xfrm>
        </p:grpSpPr>
        <p:sp>
          <p:nvSpPr>
            <p:cNvPr id="16421" name="Rectangle 36"/>
            <p:cNvSpPr>
              <a:spLocks noChangeArrowheads="1"/>
            </p:cNvSpPr>
            <p:nvPr/>
          </p:nvSpPr>
          <p:spPr bwMode="auto">
            <a:xfrm>
              <a:off x="3216" y="3168"/>
              <a:ext cx="144" cy="384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22" name="Rectangle 37"/>
            <p:cNvSpPr>
              <a:spLocks noChangeArrowheads="1"/>
            </p:cNvSpPr>
            <p:nvPr/>
          </p:nvSpPr>
          <p:spPr bwMode="auto">
            <a:xfrm>
              <a:off x="3360" y="3168"/>
              <a:ext cx="672" cy="384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文件头</a:t>
              </a:r>
            </a:p>
          </p:txBody>
        </p:sp>
        <p:sp>
          <p:nvSpPr>
            <p:cNvPr id="16423" name="Rectangle 38"/>
            <p:cNvSpPr>
              <a:spLocks noChangeArrowheads="1"/>
            </p:cNvSpPr>
            <p:nvPr/>
          </p:nvSpPr>
          <p:spPr bwMode="auto">
            <a:xfrm>
              <a:off x="4032" y="3168"/>
              <a:ext cx="1728" cy="38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数据盘块</a:t>
              </a:r>
            </a:p>
          </p:txBody>
        </p:sp>
        <p:sp>
          <p:nvSpPr>
            <p:cNvPr id="16424" name="AutoShape 39"/>
            <p:cNvSpPr>
              <a:spLocks/>
            </p:cNvSpPr>
            <p:nvPr/>
          </p:nvSpPr>
          <p:spPr bwMode="auto">
            <a:xfrm rot="16200000" flipV="1">
              <a:off x="4416" y="2592"/>
              <a:ext cx="144" cy="2544"/>
            </a:xfrm>
            <a:prstGeom prst="leftBrace">
              <a:avLst>
                <a:gd name="adj1" fmla="val 14722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25" name="Text Box 40"/>
            <p:cNvSpPr txBox="1">
              <a:spLocks noChangeArrowheads="1"/>
            </p:cNvSpPr>
            <p:nvPr/>
          </p:nvSpPr>
          <p:spPr bwMode="auto">
            <a:xfrm>
              <a:off x="4272" y="3888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</a:p>
          </p:txBody>
        </p:sp>
      </p:grpSp>
      <p:grpSp>
        <p:nvGrpSpPr>
          <p:cNvPr id="558126" name="Group 46"/>
          <p:cNvGrpSpPr>
            <a:grpSpLocks/>
          </p:cNvGrpSpPr>
          <p:nvPr/>
        </p:nvGrpSpPr>
        <p:grpSpPr bwMode="auto">
          <a:xfrm>
            <a:off x="5105400" y="3276600"/>
            <a:ext cx="4157663" cy="1539875"/>
            <a:chOff x="3216" y="2112"/>
            <a:chExt cx="2619" cy="970"/>
          </a:xfrm>
        </p:grpSpPr>
        <p:sp>
          <p:nvSpPr>
            <p:cNvPr id="16409" name="Rectangle 47"/>
            <p:cNvSpPr>
              <a:spLocks noChangeArrowheads="1"/>
            </p:cNvSpPr>
            <p:nvPr/>
          </p:nvSpPr>
          <p:spPr bwMode="auto">
            <a:xfrm>
              <a:off x="3216" y="2112"/>
              <a:ext cx="144" cy="384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10" name="Rectangle 48"/>
            <p:cNvSpPr>
              <a:spLocks noChangeArrowheads="1"/>
            </p:cNvSpPr>
            <p:nvPr/>
          </p:nvSpPr>
          <p:spPr bwMode="auto">
            <a:xfrm>
              <a:off x="3360" y="2112"/>
              <a:ext cx="672" cy="384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文件头</a:t>
              </a:r>
            </a:p>
          </p:txBody>
        </p:sp>
        <p:sp>
          <p:nvSpPr>
            <p:cNvPr id="16411" name="Rectangle 49"/>
            <p:cNvSpPr>
              <a:spLocks noChangeArrowheads="1"/>
            </p:cNvSpPr>
            <p:nvPr/>
          </p:nvSpPr>
          <p:spPr bwMode="auto">
            <a:xfrm>
              <a:off x="4032" y="2112"/>
              <a:ext cx="768" cy="38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数据盘块</a:t>
              </a:r>
            </a:p>
          </p:txBody>
        </p:sp>
        <p:sp>
          <p:nvSpPr>
            <p:cNvPr id="16412" name="Rectangle 50"/>
            <p:cNvSpPr>
              <a:spLocks noChangeArrowheads="1"/>
            </p:cNvSpPr>
            <p:nvPr/>
          </p:nvSpPr>
          <p:spPr bwMode="auto">
            <a:xfrm>
              <a:off x="4800" y="2112"/>
              <a:ext cx="144" cy="384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13" name="Rectangle 51"/>
            <p:cNvSpPr>
              <a:spLocks noChangeArrowheads="1"/>
            </p:cNvSpPr>
            <p:nvPr/>
          </p:nvSpPr>
          <p:spPr bwMode="auto">
            <a:xfrm>
              <a:off x="4944" y="2112"/>
              <a:ext cx="384" cy="384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6414" name="Rectangle 52"/>
            <p:cNvSpPr>
              <a:spLocks noChangeArrowheads="1"/>
            </p:cNvSpPr>
            <p:nvPr/>
          </p:nvSpPr>
          <p:spPr bwMode="auto">
            <a:xfrm>
              <a:off x="5328" y="2112"/>
              <a:ext cx="432" cy="38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000"/>
            </a:p>
          </p:txBody>
        </p:sp>
        <p:sp>
          <p:nvSpPr>
            <p:cNvPr id="16415" name="AutoShape 53"/>
            <p:cNvSpPr>
              <a:spLocks/>
            </p:cNvSpPr>
            <p:nvPr/>
          </p:nvSpPr>
          <p:spPr bwMode="auto">
            <a:xfrm rot="16200000" flipV="1">
              <a:off x="4416" y="1536"/>
              <a:ext cx="144" cy="2544"/>
            </a:xfrm>
            <a:prstGeom prst="leftBrace">
              <a:avLst>
                <a:gd name="adj1" fmla="val 14722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16" name="Text Box 54"/>
            <p:cNvSpPr txBox="1">
              <a:spLocks noChangeArrowheads="1"/>
            </p:cNvSpPr>
            <p:nvPr/>
          </p:nvSpPr>
          <p:spPr bwMode="auto">
            <a:xfrm>
              <a:off x="4272" y="2832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磁盘</a:t>
              </a:r>
            </a:p>
          </p:txBody>
        </p:sp>
        <p:sp>
          <p:nvSpPr>
            <p:cNvPr id="16417" name="AutoShape 55"/>
            <p:cNvSpPr>
              <a:spLocks/>
            </p:cNvSpPr>
            <p:nvPr/>
          </p:nvSpPr>
          <p:spPr bwMode="auto">
            <a:xfrm rot="16200000" flipV="1">
              <a:off x="3936" y="1776"/>
              <a:ext cx="144" cy="1584"/>
            </a:xfrm>
            <a:prstGeom prst="lef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18" name="Text Box 56"/>
            <p:cNvSpPr txBox="1">
              <a:spLocks noChangeArrowheads="1"/>
            </p:cNvSpPr>
            <p:nvPr/>
          </p:nvSpPr>
          <p:spPr bwMode="auto">
            <a:xfrm>
              <a:off x="3765" y="2582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419" name="AutoShape 57"/>
            <p:cNvSpPr>
              <a:spLocks/>
            </p:cNvSpPr>
            <p:nvPr/>
          </p:nvSpPr>
          <p:spPr bwMode="auto">
            <a:xfrm rot="16200000" flipV="1">
              <a:off x="5208" y="2088"/>
              <a:ext cx="144" cy="96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20" name="Text Box 58"/>
            <p:cNvSpPr txBox="1">
              <a:spLocks noChangeArrowheads="1"/>
            </p:cNvSpPr>
            <p:nvPr/>
          </p:nvSpPr>
          <p:spPr bwMode="auto">
            <a:xfrm>
              <a:off x="5067" y="2582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8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8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5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8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5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58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58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58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5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5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5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58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5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3" grpId="0"/>
      <p:bldP spid="558087" grpId="0" animBg="1"/>
      <p:bldP spid="558094" grpId="0" animBg="1"/>
      <p:bldP spid="558098" grpId="0" animBg="1"/>
      <p:bldP spid="558102" grpId="0" animBg="1"/>
      <p:bldP spid="558106" grpId="0" animBg="1"/>
      <p:bldP spid="558107" grpId="0"/>
      <p:bldP spid="558108" grpId="0"/>
      <p:bldP spid="558109" grpId="0" animBg="1"/>
      <p:bldP spid="558110" grpId="0" animBg="1"/>
      <p:bldP spid="558111" grpId="0"/>
      <p:bldP spid="558112" grpId="0" animBg="1"/>
      <p:bldP spid="558113" grpId="0"/>
      <p:bldP spid="5581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分区的详细结构</a:t>
            </a:r>
          </a:p>
        </p:txBody>
      </p:sp>
      <p:sp>
        <p:nvSpPr>
          <p:cNvPr id="559107" name="Rectangle 3"/>
          <p:cNvSpPr>
            <a:spLocks noChangeArrowheads="1"/>
          </p:cNvSpPr>
          <p:nvPr/>
        </p:nvSpPr>
        <p:spPr bwMode="auto">
          <a:xfrm>
            <a:off x="765175" y="12192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典型分区结构：</a:t>
            </a:r>
            <a:r>
              <a:rPr lang="en-US" altLang="zh-CN"/>
              <a:t>UNIX</a:t>
            </a:r>
            <a:r>
              <a:rPr lang="zh-CN" altLang="en-US"/>
              <a:t>分区的基本结构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59108" name="Group 4"/>
          <p:cNvGrpSpPr>
            <a:grpSpLocks/>
          </p:cNvGrpSpPr>
          <p:nvPr/>
        </p:nvGrpSpPr>
        <p:grpSpPr bwMode="auto">
          <a:xfrm>
            <a:off x="1066800" y="2895600"/>
            <a:ext cx="7543800" cy="1114425"/>
            <a:chOff x="622" y="1170"/>
            <a:chExt cx="4752" cy="702"/>
          </a:xfrm>
        </p:grpSpPr>
        <p:sp>
          <p:nvSpPr>
            <p:cNvPr id="17446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引导块存放引导</a:t>
              </a:r>
              <a:r>
                <a:rPr lang="en-US" altLang="zh-CN" sz="2400">
                  <a:solidFill>
                    <a:srgbClr val="FF0000"/>
                  </a:solidFill>
                </a:rPr>
                <a:t>OS</a:t>
              </a:r>
              <a:r>
                <a:rPr lang="zh-CN" altLang="en-US" sz="2400">
                  <a:solidFill>
                    <a:srgbClr val="FF0000"/>
                  </a:solidFill>
                </a:rPr>
                <a:t>的信息，</a:t>
              </a:r>
              <a:r>
                <a:rPr lang="zh-CN" altLang="en-US" sz="2400"/>
                <a:t>如果该分区中没有</a:t>
              </a:r>
              <a:r>
                <a:rPr lang="en-US" altLang="zh-CN" sz="2400"/>
                <a:t>OS</a:t>
              </a:r>
              <a:r>
                <a:rPr lang="zh-CN" altLang="en-US" sz="2400"/>
                <a:t>，则该块为空  </a:t>
              </a:r>
            </a:p>
          </p:txBody>
        </p:sp>
        <p:pic>
          <p:nvPicPr>
            <p:cNvPr id="17447" name="Picture 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13" name="Group 7"/>
          <p:cNvGrpSpPr>
            <a:grpSpLocks/>
          </p:cNvGrpSpPr>
          <p:nvPr/>
        </p:nvGrpSpPr>
        <p:grpSpPr bwMode="auto">
          <a:xfrm>
            <a:off x="5341938" y="100013"/>
            <a:ext cx="3883025" cy="1158875"/>
            <a:chOff x="3410" y="0"/>
            <a:chExt cx="2446" cy="730"/>
          </a:xfrm>
        </p:grpSpPr>
        <p:sp>
          <p:nvSpPr>
            <p:cNvPr id="17436" name="Rectangle 8"/>
            <p:cNvSpPr>
              <a:spLocks noChangeArrowheads="1"/>
            </p:cNvSpPr>
            <p:nvPr/>
          </p:nvSpPr>
          <p:spPr bwMode="auto">
            <a:xfrm>
              <a:off x="3410" y="0"/>
              <a:ext cx="135" cy="401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37" name="Rectangle 9"/>
            <p:cNvSpPr>
              <a:spLocks noChangeArrowheads="1"/>
            </p:cNvSpPr>
            <p:nvPr/>
          </p:nvSpPr>
          <p:spPr bwMode="auto">
            <a:xfrm>
              <a:off x="3545" y="0"/>
              <a:ext cx="628" cy="401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文件头</a:t>
              </a:r>
            </a:p>
          </p:txBody>
        </p:sp>
        <p:sp>
          <p:nvSpPr>
            <p:cNvPr id="17438" name="Rectangle 10"/>
            <p:cNvSpPr>
              <a:spLocks noChangeArrowheads="1"/>
            </p:cNvSpPr>
            <p:nvPr/>
          </p:nvSpPr>
          <p:spPr bwMode="auto">
            <a:xfrm>
              <a:off x="4173" y="0"/>
              <a:ext cx="718" cy="401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数据盘块</a:t>
              </a:r>
            </a:p>
          </p:txBody>
        </p:sp>
        <p:sp>
          <p:nvSpPr>
            <p:cNvPr id="17439" name="Rectangle 11"/>
            <p:cNvSpPr>
              <a:spLocks noChangeArrowheads="1"/>
            </p:cNvSpPr>
            <p:nvPr/>
          </p:nvSpPr>
          <p:spPr bwMode="auto">
            <a:xfrm>
              <a:off x="4891" y="0"/>
              <a:ext cx="134" cy="401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40" name="Rectangle 12"/>
            <p:cNvSpPr>
              <a:spLocks noChangeArrowheads="1"/>
            </p:cNvSpPr>
            <p:nvPr/>
          </p:nvSpPr>
          <p:spPr bwMode="auto">
            <a:xfrm>
              <a:off x="5025" y="0"/>
              <a:ext cx="359" cy="401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7441" name="Rectangle 13"/>
            <p:cNvSpPr>
              <a:spLocks noChangeArrowheads="1"/>
            </p:cNvSpPr>
            <p:nvPr/>
          </p:nvSpPr>
          <p:spPr bwMode="auto">
            <a:xfrm>
              <a:off x="5384" y="0"/>
              <a:ext cx="404" cy="401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000"/>
            </a:p>
          </p:txBody>
        </p:sp>
        <p:sp>
          <p:nvSpPr>
            <p:cNvPr id="17442" name="AutoShape 14"/>
            <p:cNvSpPr>
              <a:spLocks/>
            </p:cNvSpPr>
            <p:nvPr/>
          </p:nvSpPr>
          <p:spPr bwMode="auto">
            <a:xfrm rot="16200000" flipV="1">
              <a:off x="4075" y="-264"/>
              <a:ext cx="151" cy="1481"/>
            </a:xfrm>
            <a:prstGeom prst="leftBrace">
              <a:avLst>
                <a:gd name="adj1" fmla="val 817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43" name="Text Box 15"/>
            <p:cNvSpPr txBox="1">
              <a:spLocks noChangeArrowheads="1"/>
            </p:cNvSpPr>
            <p:nvPr/>
          </p:nvSpPr>
          <p:spPr bwMode="auto">
            <a:xfrm>
              <a:off x="3923" y="480"/>
              <a:ext cx="7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7444" name="AutoShape 16"/>
            <p:cNvSpPr>
              <a:spLocks/>
            </p:cNvSpPr>
            <p:nvPr/>
          </p:nvSpPr>
          <p:spPr bwMode="auto">
            <a:xfrm rot="16200000" flipV="1">
              <a:off x="5264" y="28"/>
              <a:ext cx="151" cy="897"/>
            </a:xfrm>
            <a:prstGeom prst="leftBrace">
              <a:avLst>
                <a:gd name="adj1" fmla="val 4950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45" name="Text Box 17"/>
            <p:cNvSpPr txBox="1">
              <a:spLocks noChangeArrowheads="1"/>
            </p:cNvSpPr>
            <p:nvPr/>
          </p:nvSpPr>
          <p:spPr bwMode="auto">
            <a:xfrm>
              <a:off x="5138" y="480"/>
              <a:ext cx="7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559122" name="Group 18"/>
          <p:cNvGrpSpPr>
            <a:grpSpLocks/>
          </p:cNvGrpSpPr>
          <p:nvPr/>
        </p:nvGrpSpPr>
        <p:grpSpPr bwMode="auto">
          <a:xfrm>
            <a:off x="866775" y="2051050"/>
            <a:ext cx="8124825" cy="768350"/>
            <a:chOff x="546" y="1350"/>
            <a:chExt cx="5118" cy="484"/>
          </a:xfrm>
        </p:grpSpPr>
        <p:sp>
          <p:nvSpPr>
            <p:cNvPr id="17428" name="Rectangle 19"/>
            <p:cNvSpPr>
              <a:spLocks noChangeArrowheads="1"/>
            </p:cNvSpPr>
            <p:nvPr/>
          </p:nvSpPr>
          <p:spPr bwMode="auto">
            <a:xfrm>
              <a:off x="2544" y="1353"/>
              <a:ext cx="1296" cy="48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29" name="Text Box 20"/>
            <p:cNvSpPr txBox="1">
              <a:spLocks noChangeArrowheads="1"/>
            </p:cNvSpPr>
            <p:nvPr/>
          </p:nvSpPr>
          <p:spPr bwMode="auto">
            <a:xfrm>
              <a:off x="2558" y="1443"/>
              <a:ext cx="12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F0C19"/>
                  </a:solidFill>
                  <a:latin typeface="Comic Sans MS" pitchFamily="66" charset="0"/>
                </a:rPr>
                <a:t>索引节点数组</a:t>
              </a:r>
              <a:endParaRPr lang="zh-CN" altLang="en-US" sz="2400">
                <a:solidFill>
                  <a:schemeClr val="hlink"/>
                </a:solidFill>
                <a:latin typeface="Comic Sans MS" pitchFamily="66" charset="0"/>
              </a:endParaRPr>
            </a:p>
          </p:txBody>
        </p:sp>
        <p:sp>
          <p:nvSpPr>
            <p:cNvPr id="17430" name="Rectangle 21"/>
            <p:cNvSpPr>
              <a:spLocks noChangeArrowheads="1"/>
            </p:cNvSpPr>
            <p:nvPr/>
          </p:nvSpPr>
          <p:spPr bwMode="auto">
            <a:xfrm>
              <a:off x="1545" y="1350"/>
              <a:ext cx="994" cy="48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31" name="Text Box 22"/>
            <p:cNvSpPr txBox="1">
              <a:spLocks noChangeArrowheads="1"/>
            </p:cNvSpPr>
            <p:nvPr/>
          </p:nvSpPr>
          <p:spPr bwMode="auto">
            <a:xfrm>
              <a:off x="1689" y="1440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Comic Sans MS" pitchFamily="66" charset="0"/>
                </a:rPr>
                <a:t>超级块</a:t>
              </a:r>
            </a:p>
          </p:txBody>
        </p:sp>
        <p:sp>
          <p:nvSpPr>
            <p:cNvPr id="17432" name="Rectangle 23"/>
            <p:cNvSpPr>
              <a:spLocks noChangeArrowheads="1"/>
            </p:cNvSpPr>
            <p:nvPr/>
          </p:nvSpPr>
          <p:spPr bwMode="auto">
            <a:xfrm>
              <a:off x="546" y="1350"/>
              <a:ext cx="994" cy="48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33" name="Text Box 24"/>
            <p:cNvSpPr txBox="1">
              <a:spLocks noChangeArrowheads="1"/>
            </p:cNvSpPr>
            <p:nvPr/>
          </p:nvSpPr>
          <p:spPr bwMode="auto">
            <a:xfrm>
              <a:off x="690" y="1440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Comic Sans MS" pitchFamily="66" charset="0"/>
                </a:rPr>
                <a:t>引导块</a:t>
              </a:r>
            </a:p>
          </p:txBody>
        </p:sp>
        <p:sp>
          <p:nvSpPr>
            <p:cNvPr id="17434" name="Rectangle 25"/>
            <p:cNvSpPr>
              <a:spLocks noChangeArrowheads="1"/>
            </p:cNvSpPr>
            <p:nvPr/>
          </p:nvSpPr>
          <p:spPr bwMode="auto">
            <a:xfrm>
              <a:off x="3840" y="1353"/>
              <a:ext cx="1824" cy="48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35" name="Text Box 26"/>
            <p:cNvSpPr txBox="1">
              <a:spLocks noChangeArrowheads="1"/>
            </p:cNvSpPr>
            <p:nvPr/>
          </p:nvSpPr>
          <p:spPr bwMode="auto">
            <a:xfrm>
              <a:off x="4368" y="1443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F0C19"/>
                  </a:solidFill>
                  <a:latin typeface="Comic Sans MS" pitchFamily="66" charset="0"/>
                </a:rPr>
                <a:t>数据块</a:t>
              </a:r>
              <a:endParaRPr lang="zh-CN" altLang="en-US" sz="2400">
                <a:solidFill>
                  <a:schemeClr val="hlink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559131" name="Group 27"/>
          <p:cNvGrpSpPr>
            <a:grpSpLocks/>
          </p:cNvGrpSpPr>
          <p:nvPr/>
        </p:nvGrpSpPr>
        <p:grpSpPr bwMode="auto">
          <a:xfrm>
            <a:off x="1066800" y="3886200"/>
            <a:ext cx="7543800" cy="1114425"/>
            <a:chOff x="622" y="1170"/>
            <a:chExt cx="4752" cy="702"/>
          </a:xfrm>
        </p:grpSpPr>
        <p:sp>
          <p:nvSpPr>
            <p:cNvPr id="17426" name="Rectangle 28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超级块记录分区基本信息</a:t>
              </a:r>
              <a:r>
                <a:rPr lang="en-US" altLang="zh-CN" sz="2400">
                  <a:solidFill>
                    <a:srgbClr val="FF0000"/>
                  </a:solidFill>
                </a:rPr>
                <a:t>:</a:t>
              </a:r>
              <a:r>
                <a:rPr lang="en-US" altLang="zh-CN" sz="2400"/>
                <a:t> </a:t>
              </a:r>
              <a:r>
                <a:rPr lang="zh-CN" altLang="en-US" sz="2400"/>
                <a:t>分区块数；块大小；空闲块数量、指针；空闲文件头数量、指针等</a:t>
              </a:r>
            </a:p>
          </p:txBody>
        </p:sp>
        <p:pic>
          <p:nvPicPr>
            <p:cNvPr id="17427" name="Picture 29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9134" name="Group 30"/>
          <p:cNvGrpSpPr>
            <a:grpSpLocks/>
          </p:cNvGrpSpPr>
          <p:nvPr/>
        </p:nvGrpSpPr>
        <p:grpSpPr bwMode="auto">
          <a:xfrm>
            <a:off x="1066800" y="4953000"/>
            <a:ext cx="7543800" cy="1114425"/>
            <a:chOff x="622" y="1170"/>
            <a:chExt cx="4752" cy="702"/>
          </a:xfrm>
        </p:grpSpPr>
        <p:sp>
          <p:nvSpPr>
            <p:cNvPr id="17424" name="Rectangle 31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索引节点数组存放所有文件的文件头</a:t>
              </a:r>
              <a:r>
                <a:rPr lang="zh-CN" altLang="en-US" sz="2400"/>
                <a:t>，</a:t>
              </a:r>
              <a:r>
                <a:rPr lang="en-US" altLang="zh-CN" sz="2400"/>
                <a:t>UNIX root</a:t>
              </a:r>
              <a:r>
                <a:rPr lang="zh-CN" altLang="en-US" sz="2400"/>
                <a:t>目录的索引节点号为</a:t>
              </a:r>
              <a:r>
                <a:rPr lang="en-US" altLang="zh-CN" sz="2400"/>
                <a:t>2</a:t>
              </a:r>
            </a:p>
          </p:txBody>
        </p:sp>
        <p:pic>
          <p:nvPicPr>
            <p:cNvPr id="17425" name="Picture 32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9137" name="Group 33"/>
          <p:cNvGrpSpPr>
            <a:grpSpLocks/>
          </p:cNvGrpSpPr>
          <p:nvPr/>
        </p:nvGrpSpPr>
        <p:grpSpPr bwMode="auto">
          <a:xfrm>
            <a:off x="1066800" y="5943600"/>
            <a:ext cx="7543800" cy="603250"/>
            <a:chOff x="622" y="1170"/>
            <a:chExt cx="4752" cy="380"/>
          </a:xfrm>
        </p:grpSpPr>
        <p:sp>
          <p:nvSpPr>
            <p:cNvPr id="17422" name="Rectangle 34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数据块</a:t>
              </a:r>
              <a:r>
                <a:rPr lang="zh-CN" altLang="en-US" sz="2400"/>
                <a:t>，文件内容</a:t>
              </a:r>
            </a:p>
          </p:txBody>
        </p:sp>
        <p:pic>
          <p:nvPicPr>
            <p:cNvPr id="17423" name="Picture 35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9140" name="Rectangle 36"/>
          <p:cNvSpPr>
            <a:spLocks noChangeArrowheads="1"/>
          </p:cNvSpPr>
          <p:nvPr/>
        </p:nvSpPr>
        <p:spPr bwMode="auto">
          <a:xfrm>
            <a:off x="871538" y="2062163"/>
            <a:ext cx="1566862" cy="742950"/>
          </a:xfrm>
          <a:prstGeom prst="rect">
            <a:avLst/>
          </a:prstGeom>
          <a:solidFill>
            <a:srgbClr val="0066FF">
              <a:alpha val="47842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9141" name="Rectangle 37"/>
          <p:cNvSpPr>
            <a:spLocks noChangeArrowheads="1"/>
          </p:cNvSpPr>
          <p:nvPr/>
        </p:nvSpPr>
        <p:spPr bwMode="auto">
          <a:xfrm>
            <a:off x="2471738" y="2057400"/>
            <a:ext cx="1566862" cy="742950"/>
          </a:xfrm>
          <a:prstGeom prst="rect">
            <a:avLst/>
          </a:prstGeom>
          <a:solidFill>
            <a:srgbClr val="0000FF">
              <a:alpha val="2901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9142" name="Rectangle 38"/>
          <p:cNvSpPr>
            <a:spLocks noChangeArrowheads="1"/>
          </p:cNvSpPr>
          <p:nvPr/>
        </p:nvSpPr>
        <p:spPr bwMode="auto">
          <a:xfrm>
            <a:off x="4038600" y="2057400"/>
            <a:ext cx="2057400" cy="742950"/>
          </a:xfrm>
          <a:prstGeom prst="rect">
            <a:avLst/>
          </a:prstGeom>
          <a:solidFill>
            <a:srgbClr val="FF00FF">
              <a:alpha val="2901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9143" name="Rectangle 39"/>
          <p:cNvSpPr>
            <a:spLocks noChangeArrowheads="1"/>
          </p:cNvSpPr>
          <p:nvPr/>
        </p:nvSpPr>
        <p:spPr bwMode="auto">
          <a:xfrm>
            <a:off x="6096000" y="2057400"/>
            <a:ext cx="2895600" cy="74295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5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59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59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9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07" grpId="0"/>
      <p:bldP spid="559140" grpId="0" animBg="1"/>
      <p:bldP spid="559141" grpId="0" animBg="1"/>
      <p:bldP spid="559142" grpId="0" animBg="1"/>
      <p:bldP spid="5591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分区空闲盘块的管理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765175" y="12192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有的盘块被文件使用，其它盘块如何管理</a:t>
            </a:r>
            <a:r>
              <a:rPr lang="en-US" altLang="zh-CN"/>
              <a:t>?</a:t>
            </a:r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560132" name="Group 4"/>
          <p:cNvGrpSpPr>
            <a:grpSpLocks/>
          </p:cNvGrpSpPr>
          <p:nvPr/>
        </p:nvGrpSpPr>
        <p:grpSpPr bwMode="auto">
          <a:xfrm>
            <a:off x="1066800" y="1836738"/>
            <a:ext cx="7543800" cy="603250"/>
            <a:chOff x="622" y="1170"/>
            <a:chExt cx="4752" cy="380"/>
          </a:xfrm>
        </p:grpSpPr>
        <p:sp>
          <p:nvSpPr>
            <p:cNvPr id="18537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组织起来等待文件的使用</a:t>
              </a:r>
              <a:r>
                <a:rPr lang="en-US" altLang="zh-CN" sz="2400"/>
                <a:t>!  </a:t>
              </a:r>
            </a:p>
          </p:txBody>
        </p:sp>
        <p:pic>
          <p:nvPicPr>
            <p:cNvPr id="18538" name="Picture 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37" name="Group 7"/>
          <p:cNvGrpSpPr>
            <a:grpSpLocks/>
          </p:cNvGrpSpPr>
          <p:nvPr/>
        </p:nvGrpSpPr>
        <p:grpSpPr bwMode="auto">
          <a:xfrm>
            <a:off x="5334000" y="76200"/>
            <a:ext cx="3883025" cy="1158875"/>
            <a:chOff x="3410" y="0"/>
            <a:chExt cx="2446" cy="730"/>
          </a:xfrm>
        </p:grpSpPr>
        <p:sp>
          <p:nvSpPr>
            <p:cNvPr id="18527" name="Rectangle 8"/>
            <p:cNvSpPr>
              <a:spLocks noChangeArrowheads="1"/>
            </p:cNvSpPr>
            <p:nvPr/>
          </p:nvSpPr>
          <p:spPr bwMode="auto">
            <a:xfrm>
              <a:off x="3410" y="0"/>
              <a:ext cx="135" cy="401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528" name="Rectangle 9"/>
            <p:cNvSpPr>
              <a:spLocks noChangeArrowheads="1"/>
            </p:cNvSpPr>
            <p:nvPr/>
          </p:nvSpPr>
          <p:spPr bwMode="auto">
            <a:xfrm>
              <a:off x="3545" y="0"/>
              <a:ext cx="628" cy="401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文件头</a:t>
              </a:r>
            </a:p>
          </p:txBody>
        </p:sp>
        <p:sp>
          <p:nvSpPr>
            <p:cNvPr id="18529" name="Rectangle 10"/>
            <p:cNvSpPr>
              <a:spLocks noChangeArrowheads="1"/>
            </p:cNvSpPr>
            <p:nvPr/>
          </p:nvSpPr>
          <p:spPr bwMode="auto">
            <a:xfrm>
              <a:off x="4173" y="0"/>
              <a:ext cx="718" cy="401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数据盘块</a:t>
              </a:r>
            </a:p>
          </p:txBody>
        </p:sp>
        <p:sp>
          <p:nvSpPr>
            <p:cNvPr id="18530" name="Rectangle 11"/>
            <p:cNvSpPr>
              <a:spLocks noChangeArrowheads="1"/>
            </p:cNvSpPr>
            <p:nvPr/>
          </p:nvSpPr>
          <p:spPr bwMode="auto">
            <a:xfrm>
              <a:off x="4891" y="0"/>
              <a:ext cx="134" cy="401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531" name="Rectangle 12"/>
            <p:cNvSpPr>
              <a:spLocks noChangeArrowheads="1"/>
            </p:cNvSpPr>
            <p:nvPr/>
          </p:nvSpPr>
          <p:spPr bwMode="auto">
            <a:xfrm>
              <a:off x="5025" y="0"/>
              <a:ext cx="359" cy="401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8532" name="Rectangle 13"/>
            <p:cNvSpPr>
              <a:spLocks noChangeArrowheads="1"/>
            </p:cNvSpPr>
            <p:nvPr/>
          </p:nvSpPr>
          <p:spPr bwMode="auto">
            <a:xfrm>
              <a:off x="5384" y="0"/>
              <a:ext cx="404" cy="401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000"/>
            </a:p>
          </p:txBody>
        </p:sp>
        <p:sp>
          <p:nvSpPr>
            <p:cNvPr id="18533" name="AutoShape 14"/>
            <p:cNvSpPr>
              <a:spLocks/>
            </p:cNvSpPr>
            <p:nvPr/>
          </p:nvSpPr>
          <p:spPr bwMode="auto">
            <a:xfrm rot="16200000" flipV="1">
              <a:off x="4075" y="-264"/>
              <a:ext cx="151" cy="1481"/>
            </a:xfrm>
            <a:prstGeom prst="leftBrace">
              <a:avLst>
                <a:gd name="adj1" fmla="val 817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534" name="Text Box 15"/>
            <p:cNvSpPr txBox="1">
              <a:spLocks noChangeArrowheads="1"/>
            </p:cNvSpPr>
            <p:nvPr/>
          </p:nvSpPr>
          <p:spPr bwMode="auto">
            <a:xfrm>
              <a:off x="3923" y="480"/>
              <a:ext cx="7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8535" name="AutoShape 16"/>
            <p:cNvSpPr>
              <a:spLocks/>
            </p:cNvSpPr>
            <p:nvPr/>
          </p:nvSpPr>
          <p:spPr bwMode="auto">
            <a:xfrm rot="16200000" flipV="1">
              <a:off x="5264" y="28"/>
              <a:ext cx="151" cy="897"/>
            </a:xfrm>
            <a:prstGeom prst="leftBrace">
              <a:avLst>
                <a:gd name="adj1" fmla="val 4950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536" name="Text Box 17"/>
            <p:cNvSpPr txBox="1">
              <a:spLocks noChangeArrowheads="1"/>
            </p:cNvSpPr>
            <p:nvPr/>
          </p:nvSpPr>
          <p:spPr bwMode="auto">
            <a:xfrm>
              <a:off x="5138" y="480"/>
              <a:ext cx="7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2</a:t>
              </a:r>
            </a:p>
          </p:txBody>
        </p:sp>
      </p:grpSp>
      <p:sp>
        <p:nvSpPr>
          <p:cNvPr id="560146" name="Text Box 18"/>
          <p:cNvSpPr txBox="1">
            <a:spLocks noChangeArrowheads="1"/>
          </p:cNvSpPr>
          <p:nvPr/>
        </p:nvSpPr>
        <p:spPr bwMode="auto">
          <a:xfrm>
            <a:off x="5334000" y="1966913"/>
            <a:ext cx="158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怎么组织</a:t>
            </a:r>
            <a:r>
              <a:rPr lang="en-US" altLang="zh-CN" sz="2400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560147" name="Group 19"/>
          <p:cNvGrpSpPr>
            <a:grpSpLocks/>
          </p:cNvGrpSpPr>
          <p:nvPr/>
        </p:nvGrpSpPr>
        <p:grpSpPr bwMode="auto">
          <a:xfrm>
            <a:off x="1066800" y="2368550"/>
            <a:ext cx="7543800" cy="603250"/>
            <a:chOff x="622" y="1170"/>
            <a:chExt cx="4752" cy="380"/>
          </a:xfrm>
        </p:grpSpPr>
        <p:sp>
          <p:nvSpPr>
            <p:cNvPr id="18525" name="Rectangle 2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00CC"/>
                  </a:solidFill>
                </a:rPr>
                <a:t>方法</a:t>
              </a:r>
              <a:r>
                <a:rPr lang="en-US" altLang="zh-CN" sz="2400">
                  <a:solidFill>
                    <a:srgbClr val="0000CC"/>
                  </a:solidFill>
                </a:rPr>
                <a:t>1</a:t>
              </a:r>
              <a:r>
                <a:rPr lang="zh-CN" altLang="en-US" sz="2400">
                  <a:solidFill>
                    <a:srgbClr val="0000CC"/>
                  </a:solidFill>
                </a:rPr>
                <a:t>：</a:t>
              </a:r>
              <a:r>
                <a:rPr lang="zh-CN" altLang="en-US" sz="2400">
                  <a:solidFill>
                    <a:srgbClr val="FF0000"/>
                  </a:solidFill>
                </a:rPr>
                <a:t>空闲位图</a:t>
              </a:r>
              <a:r>
                <a:rPr lang="en-US" altLang="zh-CN" sz="2400">
                  <a:solidFill>
                    <a:srgbClr val="FF0000"/>
                  </a:solidFill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</a:rPr>
                <a:t>位向量</a:t>
              </a:r>
              <a:r>
                <a:rPr lang="en-US" altLang="zh-CN" sz="2400">
                  <a:solidFill>
                    <a:srgbClr val="FF0000"/>
                  </a:solidFill>
                </a:rPr>
                <a:t>)…</a:t>
              </a:r>
              <a:r>
                <a:rPr lang="en-US" altLang="zh-CN" sz="2400"/>
                <a:t>  </a:t>
              </a:r>
            </a:p>
          </p:txBody>
        </p:sp>
        <p:pic>
          <p:nvPicPr>
            <p:cNvPr id="18526" name="Picture 21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1587500" y="2971800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0011110011101001</a:t>
            </a:r>
          </a:p>
        </p:txBody>
      </p:sp>
      <p:sp>
        <p:nvSpPr>
          <p:cNvPr id="560151" name="Text Box 23"/>
          <p:cNvSpPr txBox="1">
            <a:spLocks noChangeArrowheads="1"/>
          </p:cNvSpPr>
          <p:nvPr/>
        </p:nvSpPr>
        <p:spPr bwMode="auto">
          <a:xfrm>
            <a:off x="1524000" y="3429000"/>
            <a:ext cx="480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表示磁盘块</a:t>
            </a:r>
            <a:r>
              <a:rPr lang="en-US" altLang="zh-CN" sz="2400"/>
              <a:t>2,3,4,5,8,9,10,12</a:t>
            </a:r>
            <a:r>
              <a:rPr lang="zh-CN" altLang="en-US" sz="2400"/>
              <a:t>空闲</a:t>
            </a:r>
          </a:p>
        </p:txBody>
      </p:sp>
      <p:sp>
        <p:nvSpPr>
          <p:cNvPr id="560152" name="Text Box 24"/>
          <p:cNvSpPr txBox="1">
            <a:spLocks noChangeArrowheads="1"/>
          </p:cNvSpPr>
          <p:nvPr/>
        </p:nvSpPr>
        <p:spPr bwMode="auto">
          <a:xfrm>
            <a:off x="1524000" y="3924300"/>
            <a:ext cx="746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/>
              <a:t>可快速分配连续盘块组，但</a:t>
            </a:r>
            <a:r>
              <a:rPr lang="zh-CN" altLang="en-US" sz="2400" dirty="0">
                <a:solidFill>
                  <a:srgbClr val="FF0000"/>
                </a:solidFill>
              </a:rPr>
              <a:t>位向量很大</a:t>
            </a:r>
            <a:r>
              <a:rPr lang="en-US" altLang="zh-CN" sz="2400"/>
              <a:t>(</a:t>
            </a:r>
            <a:r>
              <a:rPr lang="en-US" altLang="zh-CN" sz="2400" smtClean="0"/>
              <a:t>1G/1k=?)</a:t>
            </a:r>
            <a:endParaRPr lang="en-US" altLang="zh-CN" sz="2400" dirty="0"/>
          </a:p>
        </p:txBody>
      </p:sp>
      <p:grpSp>
        <p:nvGrpSpPr>
          <p:cNvPr id="560153" name="Group 25"/>
          <p:cNvGrpSpPr>
            <a:grpSpLocks/>
          </p:cNvGrpSpPr>
          <p:nvPr/>
        </p:nvGrpSpPr>
        <p:grpSpPr bwMode="auto">
          <a:xfrm>
            <a:off x="1066800" y="4419600"/>
            <a:ext cx="7543800" cy="647700"/>
            <a:chOff x="622" y="1170"/>
            <a:chExt cx="4752" cy="408"/>
          </a:xfrm>
        </p:grpSpPr>
        <p:sp>
          <p:nvSpPr>
            <p:cNvPr id="18523" name="Rectangle 26"/>
            <p:cNvSpPr>
              <a:spLocks noChangeArrowheads="1"/>
            </p:cNvSpPr>
            <p:nvPr/>
          </p:nvSpPr>
          <p:spPr bwMode="auto">
            <a:xfrm>
              <a:off x="622" y="1170"/>
              <a:ext cx="4752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00">
                  <a:solidFill>
                    <a:srgbClr val="0000CC"/>
                  </a:solidFill>
                </a:rPr>
                <a:t>方法</a:t>
              </a:r>
              <a:r>
                <a:rPr lang="en-US" altLang="zh-CN" sz="2600">
                  <a:solidFill>
                    <a:srgbClr val="0000CC"/>
                  </a:solidFill>
                </a:rPr>
                <a:t>2</a:t>
              </a:r>
              <a:r>
                <a:rPr lang="zh-CN" altLang="en-US" sz="2600">
                  <a:solidFill>
                    <a:srgbClr val="0000CC"/>
                  </a:solidFill>
                </a:rPr>
                <a:t>：</a:t>
              </a:r>
              <a:r>
                <a:rPr lang="zh-CN" altLang="en-US" sz="2400">
                  <a:solidFill>
                    <a:srgbClr val="FF0000"/>
                  </a:solidFill>
                </a:rPr>
                <a:t>空闲链表</a:t>
              </a:r>
              <a:r>
                <a:rPr lang="zh-CN" altLang="en-US" sz="2400"/>
                <a:t>  </a:t>
              </a:r>
            </a:p>
          </p:txBody>
        </p:sp>
        <p:pic>
          <p:nvPicPr>
            <p:cNvPr id="18524" name="Picture 27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0156" name="Group 28"/>
          <p:cNvGrpSpPr>
            <a:grpSpLocks/>
          </p:cNvGrpSpPr>
          <p:nvPr/>
        </p:nvGrpSpPr>
        <p:grpSpPr bwMode="auto">
          <a:xfrm>
            <a:off x="5029200" y="4419600"/>
            <a:ext cx="2819400" cy="2286000"/>
            <a:chOff x="3312" y="2784"/>
            <a:chExt cx="1776" cy="1440"/>
          </a:xfrm>
        </p:grpSpPr>
        <p:sp>
          <p:nvSpPr>
            <p:cNvPr id="18484" name="AutoShape 29"/>
            <p:cNvSpPr>
              <a:spLocks noChangeArrowheads="1"/>
            </p:cNvSpPr>
            <p:nvPr/>
          </p:nvSpPr>
          <p:spPr bwMode="auto">
            <a:xfrm>
              <a:off x="3312" y="2784"/>
              <a:ext cx="1776" cy="1440"/>
            </a:xfrm>
            <a:prstGeom prst="can">
              <a:avLst>
                <a:gd name="adj" fmla="val 1057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485" name="Rectangle 30"/>
            <p:cNvSpPr>
              <a:spLocks noChangeArrowheads="1"/>
            </p:cNvSpPr>
            <p:nvPr/>
          </p:nvSpPr>
          <p:spPr bwMode="auto">
            <a:xfrm>
              <a:off x="3312" y="307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8486" name="Rectangle 31"/>
            <p:cNvSpPr>
              <a:spLocks noChangeArrowheads="1"/>
            </p:cNvSpPr>
            <p:nvPr/>
          </p:nvSpPr>
          <p:spPr bwMode="auto">
            <a:xfrm>
              <a:off x="3727" y="307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8487" name="Rectangle 32"/>
            <p:cNvSpPr>
              <a:spLocks noChangeArrowheads="1"/>
            </p:cNvSpPr>
            <p:nvPr/>
          </p:nvSpPr>
          <p:spPr bwMode="auto">
            <a:xfrm>
              <a:off x="4141" y="307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8488" name="Rectangle 33"/>
            <p:cNvSpPr>
              <a:spLocks noChangeArrowheads="1"/>
            </p:cNvSpPr>
            <p:nvPr/>
          </p:nvSpPr>
          <p:spPr bwMode="auto">
            <a:xfrm>
              <a:off x="4556" y="307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8489" name="Rectangle 34"/>
            <p:cNvSpPr>
              <a:spLocks noChangeArrowheads="1"/>
            </p:cNvSpPr>
            <p:nvPr/>
          </p:nvSpPr>
          <p:spPr bwMode="auto">
            <a:xfrm>
              <a:off x="3312" y="336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8490" name="Rectangle 35"/>
            <p:cNvSpPr>
              <a:spLocks noChangeArrowheads="1"/>
            </p:cNvSpPr>
            <p:nvPr/>
          </p:nvSpPr>
          <p:spPr bwMode="auto">
            <a:xfrm>
              <a:off x="3727" y="336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8491" name="Rectangle 36"/>
            <p:cNvSpPr>
              <a:spLocks noChangeArrowheads="1"/>
            </p:cNvSpPr>
            <p:nvPr/>
          </p:nvSpPr>
          <p:spPr bwMode="auto">
            <a:xfrm>
              <a:off x="4141" y="336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8492" name="Rectangle 37"/>
            <p:cNvSpPr>
              <a:spLocks noChangeArrowheads="1"/>
            </p:cNvSpPr>
            <p:nvPr/>
          </p:nvSpPr>
          <p:spPr bwMode="auto">
            <a:xfrm>
              <a:off x="4556" y="336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18493" name="Rectangle 38"/>
            <p:cNvSpPr>
              <a:spLocks noChangeArrowheads="1"/>
            </p:cNvSpPr>
            <p:nvPr/>
          </p:nvSpPr>
          <p:spPr bwMode="auto">
            <a:xfrm>
              <a:off x="3312" y="364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18494" name="Rectangle 39"/>
            <p:cNvSpPr>
              <a:spLocks noChangeArrowheads="1"/>
            </p:cNvSpPr>
            <p:nvPr/>
          </p:nvSpPr>
          <p:spPr bwMode="auto">
            <a:xfrm>
              <a:off x="3727" y="364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18495" name="Rectangle 40"/>
            <p:cNvSpPr>
              <a:spLocks noChangeArrowheads="1"/>
            </p:cNvSpPr>
            <p:nvPr/>
          </p:nvSpPr>
          <p:spPr bwMode="auto">
            <a:xfrm>
              <a:off x="4141" y="364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18496" name="Rectangle 41"/>
            <p:cNvSpPr>
              <a:spLocks noChangeArrowheads="1"/>
            </p:cNvSpPr>
            <p:nvPr/>
          </p:nvSpPr>
          <p:spPr bwMode="auto">
            <a:xfrm>
              <a:off x="4556" y="364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18497" name="Rectangle 42"/>
            <p:cNvSpPr>
              <a:spLocks noChangeArrowheads="1"/>
            </p:cNvSpPr>
            <p:nvPr/>
          </p:nvSpPr>
          <p:spPr bwMode="auto">
            <a:xfrm>
              <a:off x="3312" y="393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18498" name="Rectangle 43"/>
            <p:cNvSpPr>
              <a:spLocks noChangeArrowheads="1"/>
            </p:cNvSpPr>
            <p:nvPr/>
          </p:nvSpPr>
          <p:spPr bwMode="auto">
            <a:xfrm>
              <a:off x="3727" y="393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18499" name="Rectangle 44"/>
            <p:cNvSpPr>
              <a:spLocks noChangeArrowheads="1"/>
            </p:cNvSpPr>
            <p:nvPr/>
          </p:nvSpPr>
          <p:spPr bwMode="auto">
            <a:xfrm>
              <a:off x="4141" y="393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18500" name="Rectangle 45"/>
            <p:cNvSpPr>
              <a:spLocks noChangeArrowheads="1"/>
            </p:cNvSpPr>
            <p:nvPr/>
          </p:nvSpPr>
          <p:spPr bwMode="auto">
            <a:xfrm>
              <a:off x="4556" y="393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18501" name="Rectangle 46"/>
            <p:cNvSpPr>
              <a:spLocks noChangeArrowheads="1"/>
            </p:cNvSpPr>
            <p:nvPr/>
          </p:nvSpPr>
          <p:spPr bwMode="auto">
            <a:xfrm>
              <a:off x="3552" y="307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18502" name="Rectangle 47"/>
            <p:cNvSpPr>
              <a:spLocks noChangeArrowheads="1"/>
            </p:cNvSpPr>
            <p:nvPr/>
          </p:nvSpPr>
          <p:spPr bwMode="auto">
            <a:xfrm>
              <a:off x="3552" y="336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18503" name="Rectangle 48"/>
            <p:cNvSpPr>
              <a:spLocks noChangeArrowheads="1"/>
            </p:cNvSpPr>
            <p:nvPr/>
          </p:nvSpPr>
          <p:spPr bwMode="auto">
            <a:xfrm>
              <a:off x="3552" y="36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18504" name="Rectangle 49"/>
            <p:cNvSpPr>
              <a:spLocks noChangeArrowheads="1"/>
            </p:cNvSpPr>
            <p:nvPr/>
          </p:nvSpPr>
          <p:spPr bwMode="auto">
            <a:xfrm>
              <a:off x="3552" y="39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18505" name="Rectangle 50"/>
            <p:cNvSpPr>
              <a:spLocks noChangeArrowheads="1"/>
            </p:cNvSpPr>
            <p:nvPr/>
          </p:nvSpPr>
          <p:spPr bwMode="auto">
            <a:xfrm>
              <a:off x="3984" y="307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506" name="Rectangle 51"/>
            <p:cNvSpPr>
              <a:spLocks noChangeArrowheads="1"/>
            </p:cNvSpPr>
            <p:nvPr/>
          </p:nvSpPr>
          <p:spPr bwMode="auto">
            <a:xfrm>
              <a:off x="3984" y="336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18507" name="Rectangle 52"/>
            <p:cNvSpPr>
              <a:spLocks noChangeArrowheads="1"/>
            </p:cNvSpPr>
            <p:nvPr/>
          </p:nvSpPr>
          <p:spPr bwMode="auto">
            <a:xfrm>
              <a:off x="3984" y="36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508" name="Rectangle 53"/>
            <p:cNvSpPr>
              <a:spLocks noChangeArrowheads="1"/>
            </p:cNvSpPr>
            <p:nvPr/>
          </p:nvSpPr>
          <p:spPr bwMode="auto">
            <a:xfrm>
              <a:off x="3984" y="39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itchFamily="18" charset="0"/>
                </a:rPr>
                <a:t>-1</a:t>
              </a:r>
            </a:p>
          </p:txBody>
        </p:sp>
        <p:sp>
          <p:nvSpPr>
            <p:cNvPr id="18509" name="Rectangle 54"/>
            <p:cNvSpPr>
              <a:spLocks noChangeArrowheads="1"/>
            </p:cNvSpPr>
            <p:nvPr/>
          </p:nvSpPr>
          <p:spPr bwMode="auto">
            <a:xfrm>
              <a:off x="4368" y="307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18510" name="Rectangle 55"/>
            <p:cNvSpPr>
              <a:spLocks noChangeArrowheads="1"/>
            </p:cNvSpPr>
            <p:nvPr/>
          </p:nvSpPr>
          <p:spPr bwMode="auto">
            <a:xfrm>
              <a:off x="4368" y="336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18511" name="Rectangle 56"/>
            <p:cNvSpPr>
              <a:spLocks noChangeArrowheads="1"/>
            </p:cNvSpPr>
            <p:nvPr/>
          </p:nvSpPr>
          <p:spPr bwMode="auto">
            <a:xfrm>
              <a:off x="4368" y="36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512" name="Rectangle 57"/>
            <p:cNvSpPr>
              <a:spLocks noChangeArrowheads="1"/>
            </p:cNvSpPr>
            <p:nvPr/>
          </p:nvSpPr>
          <p:spPr bwMode="auto">
            <a:xfrm>
              <a:off x="4368" y="39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18513" name="Rectangle 58"/>
            <p:cNvSpPr>
              <a:spLocks noChangeArrowheads="1"/>
            </p:cNvSpPr>
            <p:nvPr/>
          </p:nvSpPr>
          <p:spPr bwMode="auto">
            <a:xfrm>
              <a:off x="4800" y="307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18514" name="Rectangle 59"/>
            <p:cNvSpPr>
              <a:spLocks noChangeArrowheads="1"/>
            </p:cNvSpPr>
            <p:nvPr/>
          </p:nvSpPr>
          <p:spPr bwMode="auto">
            <a:xfrm>
              <a:off x="4800" y="336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8515" name="Rectangle 60"/>
            <p:cNvSpPr>
              <a:spLocks noChangeArrowheads="1"/>
            </p:cNvSpPr>
            <p:nvPr/>
          </p:nvSpPr>
          <p:spPr bwMode="auto">
            <a:xfrm>
              <a:off x="4800" y="36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18516" name="Rectangle 61"/>
            <p:cNvSpPr>
              <a:spLocks noChangeArrowheads="1"/>
            </p:cNvSpPr>
            <p:nvPr/>
          </p:nvSpPr>
          <p:spPr bwMode="auto">
            <a:xfrm>
              <a:off x="4800" y="39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18517" name="Freeform 62"/>
            <p:cNvSpPr>
              <a:spLocks/>
            </p:cNvSpPr>
            <p:nvPr/>
          </p:nvSpPr>
          <p:spPr bwMode="auto">
            <a:xfrm>
              <a:off x="3696" y="3120"/>
              <a:ext cx="1152" cy="240"/>
            </a:xfrm>
            <a:custGeom>
              <a:avLst/>
              <a:gdLst>
                <a:gd name="T0" fmla="*/ 0 w 344"/>
                <a:gd name="T1" fmla="*/ 0 h 480"/>
                <a:gd name="T2" fmla="*/ 10810 w 344"/>
                <a:gd name="T3" fmla="*/ 30 h 480"/>
                <a:gd name="T4" fmla="*/ 12615 w 344"/>
                <a:gd name="T5" fmla="*/ 60 h 4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4" h="480">
                  <a:moveTo>
                    <a:pt x="0" y="0"/>
                  </a:moveTo>
                  <a:cubicBezTo>
                    <a:pt x="116" y="80"/>
                    <a:pt x="232" y="160"/>
                    <a:pt x="288" y="240"/>
                  </a:cubicBezTo>
                  <a:cubicBezTo>
                    <a:pt x="344" y="320"/>
                    <a:pt x="340" y="400"/>
                    <a:pt x="336" y="48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8" name="Text Box 63"/>
            <p:cNvSpPr txBox="1">
              <a:spLocks noChangeArrowheads="1"/>
            </p:cNvSpPr>
            <p:nvPr/>
          </p:nvSpPr>
          <p:spPr bwMode="auto">
            <a:xfrm>
              <a:off x="3312" y="2880"/>
              <a:ext cx="11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solidFill>
                    <a:srgbClr val="FF0000"/>
                  </a:solidFill>
                  <a:latin typeface="Times New Roman" pitchFamily="18" charset="0"/>
                </a:rPr>
                <a:t>空闲块头指针</a:t>
              </a:r>
            </a:p>
          </p:txBody>
        </p:sp>
        <p:sp>
          <p:nvSpPr>
            <p:cNvPr id="18519" name="Freeform 64"/>
            <p:cNvSpPr>
              <a:spLocks/>
            </p:cNvSpPr>
            <p:nvPr/>
          </p:nvSpPr>
          <p:spPr bwMode="auto">
            <a:xfrm>
              <a:off x="4464" y="3504"/>
              <a:ext cx="384" cy="48"/>
            </a:xfrm>
            <a:custGeom>
              <a:avLst/>
              <a:gdLst>
                <a:gd name="T0" fmla="*/ 384 w 384"/>
                <a:gd name="T1" fmla="*/ 0 h 48"/>
                <a:gd name="T2" fmla="*/ 144 w 384"/>
                <a:gd name="T3" fmla="*/ 48 h 48"/>
                <a:gd name="T4" fmla="*/ 0 w 384"/>
                <a:gd name="T5" fmla="*/ 0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4" h="48">
                  <a:moveTo>
                    <a:pt x="384" y="0"/>
                  </a:moveTo>
                  <a:cubicBezTo>
                    <a:pt x="296" y="24"/>
                    <a:pt x="208" y="48"/>
                    <a:pt x="144" y="48"/>
                  </a:cubicBezTo>
                  <a:cubicBezTo>
                    <a:pt x="80" y="48"/>
                    <a:pt x="40" y="24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0" name="Freeform 65"/>
            <p:cNvSpPr>
              <a:spLocks/>
            </p:cNvSpPr>
            <p:nvPr/>
          </p:nvSpPr>
          <p:spPr bwMode="auto">
            <a:xfrm>
              <a:off x="4416" y="3504"/>
              <a:ext cx="480" cy="144"/>
            </a:xfrm>
            <a:custGeom>
              <a:avLst/>
              <a:gdLst>
                <a:gd name="T0" fmla="*/ 48 w 480"/>
                <a:gd name="T1" fmla="*/ 0 h 144"/>
                <a:gd name="T2" fmla="*/ 48 w 480"/>
                <a:gd name="T3" fmla="*/ 96 h 144"/>
                <a:gd name="T4" fmla="*/ 336 w 480"/>
                <a:gd name="T5" fmla="*/ 96 h 144"/>
                <a:gd name="T6" fmla="*/ 480 w 480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144">
                  <a:moveTo>
                    <a:pt x="48" y="0"/>
                  </a:moveTo>
                  <a:cubicBezTo>
                    <a:pt x="24" y="40"/>
                    <a:pt x="0" y="80"/>
                    <a:pt x="48" y="96"/>
                  </a:cubicBezTo>
                  <a:cubicBezTo>
                    <a:pt x="96" y="112"/>
                    <a:pt x="264" y="88"/>
                    <a:pt x="336" y="96"/>
                  </a:cubicBezTo>
                  <a:cubicBezTo>
                    <a:pt x="408" y="104"/>
                    <a:pt x="444" y="124"/>
                    <a:pt x="480" y="144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1" name="Freeform 66"/>
            <p:cNvSpPr>
              <a:spLocks/>
            </p:cNvSpPr>
            <p:nvPr/>
          </p:nvSpPr>
          <p:spPr bwMode="auto">
            <a:xfrm>
              <a:off x="3464" y="3792"/>
              <a:ext cx="1496" cy="144"/>
            </a:xfrm>
            <a:custGeom>
              <a:avLst/>
              <a:gdLst>
                <a:gd name="T0" fmla="*/ 1432 w 1496"/>
                <a:gd name="T1" fmla="*/ 0 h 144"/>
                <a:gd name="T2" fmla="*/ 1288 w 1496"/>
                <a:gd name="T3" fmla="*/ 48 h 144"/>
                <a:gd name="T4" fmla="*/ 184 w 1496"/>
                <a:gd name="T5" fmla="*/ 48 h 144"/>
                <a:gd name="T6" fmla="*/ 184 w 1496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96" h="144">
                  <a:moveTo>
                    <a:pt x="1432" y="0"/>
                  </a:moveTo>
                  <a:cubicBezTo>
                    <a:pt x="1464" y="20"/>
                    <a:pt x="1496" y="40"/>
                    <a:pt x="1288" y="48"/>
                  </a:cubicBezTo>
                  <a:cubicBezTo>
                    <a:pt x="1080" y="56"/>
                    <a:pt x="368" y="32"/>
                    <a:pt x="184" y="48"/>
                  </a:cubicBezTo>
                  <a:cubicBezTo>
                    <a:pt x="0" y="64"/>
                    <a:pt x="92" y="104"/>
                    <a:pt x="184" y="144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2" name="Freeform 67"/>
            <p:cNvSpPr>
              <a:spLocks/>
            </p:cNvSpPr>
            <p:nvPr/>
          </p:nvSpPr>
          <p:spPr bwMode="auto">
            <a:xfrm>
              <a:off x="3744" y="3888"/>
              <a:ext cx="240" cy="48"/>
            </a:xfrm>
            <a:custGeom>
              <a:avLst/>
              <a:gdLst>
                <a:gd name="T0" fmla="*/ 0 w 240"/>
                <a:gd name="T1" fmla="*/ 48 h 48"/>
                <a:gd name="T2" fmla="*/ 144 w 240"/>
                <a:gd name="T3" fmla="*/ 0 h 48"/>
                <a:gd name="T4" fmla="*/ 240 w 240"/>
                <a:gd name="T5" fmla="*/ 48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" h="48">
                  <a:moveTo>
                    <a:pt x="0" y="48"/>
                  </a:moveTo>
                  <a:cubicBezTo>
                    <a:pt x="52" y="24"/>
                    <a:pt x="104" y="0"/>
                    <a:pt x="144" y="0"/>
                  </a:cubicBezTo>
                  <a:cubicBezTo>
                    <a:pt x="184" y="0"/>
                    <a:pt x="212" y="24"/>
                    <a:pt x="240" y="48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0196" name="Text Box 68"/>
          <p:cNvSpPr txBox="1">
            <a:spLocks noChangeArrowheads="1"/>
          </p:cNvSpPr>
          <p:nvPr/>
        </p:nvSpPr>
        <p:spPr bwMode="auto">
          <a:xfrm>
            <a:off x="1676400" y="5105400"/>
            <a:ext cx="3276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分配一个</a:t>
            </a:r>
            <a:r>
              <a:rPr lang="en-US" altLang="zh-CN" sz="2400"/>
              <a:t>(</a:t>
            </a:r>
            <a:r>
              <a:rPr lang="zh-CN" altLang="en-US" sz="2400"/>
              <a:t>或少量的</a:t>
            </a:r>
            <a:r>
              <a:rPr lang="en-US" altLang="zh-CN" sz="2400"/>
              <a:t>)</a:t>
            </a:r>
            <a:r>
              <a:rPr lang="zh-CN" altLang="en-US" sz="2400"/>
              <a:t>空闲盘块是可以高效工作，但分配多个则慢！</a:t>
            </a:r>
          </a:p>
        </p:txBody>
      </p:sp>
      <p:grpSp>
        <p:nvGrpSpPr>
          <p:cNvPr id="560241" name="Group 113"/>
          <p:cNvGrpSpPr>
            <a:grpSpLocks/>
          </p:cNvGrpSpPr>
          <p:nvPr/>
        </p:nvGrpSpPr>
        <p:grpSpPr bwMode="auto">
          <a:xfrm>
            <a:off x="7010400" y="1905000"/>
            <a:ext cx="1752600" cy="1905000"/>
            <a:chOff x="4416" y="1200"/>
            <a:chExt cx="1104" cy="1200"/>
          </a:xfrm>
        </p:grpSpPr>
        <p:sp>
          <p:nvSpPr>
            <p:cNvPr id="18451" name="AutoShape 70"/>
            <p:cNvSpPr>
              <a:spLocks noChangeArrowheads="1"/>
            </p:cNvSpPr>
            <p:nvPr/>
          </p:nvSpPr>
          <p:spPr bwMode="auto">
            <a:xfrm>
              <a:off x="4416" y="1200"/>
              <a:ext cx="1104" cy="1200"/>
            </a:xfrm>
            <a:prstGeom prst="can">
              <a:avLst>
                <a:gd name="adj" fmla="val 1149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452" name="Rectangle 71"/>
            <p:cNvSpPr>
              <a:spLocks noChangeArrowheads="1"/>
            </p:cNvSpPr>
            <p:nvPr/>
          </p:nvSpPr>
          <p:spPr bwMode="auto">
            <a:xfrm>
              <a:off x="4416" y="144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8453" name="Rectangle 72"/>
            <p:cNvSpPr>
              <a:spLocks noChangeArrowheads="1"/>
            </p:cNvSpPr>
            <p:nvPr/>
          </p:nvSpPr>
          <p:spPr bwMode="auto">
            <a:xfrm>
              <a:off x="4674" y="144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8454" name="Rectangle 73"/>
            <p:cNvSpPr>
              <a:spLocks noChangeArrowheads="1"/>
            </p:cNvSpPr>
            <p:nvPr/>
          </p:nvSpPr>
          <p:spPr bwMode="auto">
            <a:xfrm>
              <a:off x="4931" y="1440"/>
              <a:ext cx="17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8455" name="Rectangle 74"/>
            <p:cNvSpPr>
              <a:spLocks noChangeArrowheads="1"/>
            </p:cNvSpPr>
            <p:nvPr/>
          </p:nvSpPr>
          <p:spPr bwMode="auto">
            <a:xfrm>
              <a:off x="5189" y="144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8456" name="Rectangle 75"/>
            <p:cNvSpPr>
              <a:spLocks noChangeArrowheads="1"/>
            </p:cNvSpPr>
            <p:nvPr/>
          </p:nvSpPr>
          <p:spPr bwMode="auto">
            <a:xfrm>
              <a:off x="4416" y="168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8457" name="Rectangle 76"/>
            <p:cNvSpPr>
              <a:spLocks noChangeArrowheads="1"/>
            </p:cNvSpPr>
            <p:nvPr/>
          </p:nvSpPr>
          <p:spPr bwMode="auto">
            <a:xfrm>
              <a:off x="4674" y="168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8458" name="Rectangle 77"/>
            <p:cNvSpPr>
              <a:spLocks noChangeArrowheads="1"/>
            </p:cNvSpPr>
            <p:nvPr/>
          </p:nvSpPr>
          <p:spPr bwMode="auto">
            <a:xfrm>
              <a:off x="4931" y="1680"/>
              <a:ext cx="17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8459" name="Rectangle 78"/>
            <p:cNvSpPr>
              <a:spLocks noChangeArrowheads="1"/>
            </p:cNvSpPr>
            <p:nvPr/>
          </p:nvSpPr>
          <p:spPr bwMode="auto">
            <a:xfrm>
              <a:off x="5189" y="168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18460" name="Rectangle 79"/>
            <p:cNvSpPr>
              <a:spLocks noChangeArrowheads="1"/>
            </p:cNvSpPr>
            <p:nvPr/>
          </p:nvSpPr>
          <p:spPr bwMode="auto">
            <a:xfrm>
              <a:off x="4416" y="192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18461" name="Rectangle 80"/>
            <p:cNvSpPr>
              <a:spLocks noChangeArrowheads="1"/>
            </p:cNvSpPr>
            <p:nvPr/>
          </p:nvSpPr>
          <p:spPr bwMode="auto">
            <a:xfrm>
              <a:off x="4674" y="192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18462" name="Rectangle 81"/>
            <p:cNvSpPr>
              <a:spLocks noChangeArrowheads="1"/>
            </p:cNvSpPr>
            <p:nvPr/>
          </p:nvSpPr>
          <p:spPr bwMode="auto">
            <a:xfrm>
              <a:off x="4931" y="1920"/>
              <a:ext cx="17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18463" name="Rectangle 82"/>
            <p:cNvSpPr>
              <a:spLocks noChangeArrowheads="1"/>
            </p:cNvSpPr>
            <p:nvPr/>
          </p:nvSpPr>
          <p:spPr bwMode="auto">
            <a:xfrm>
              <a:off x="5189" y="192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18464" name="Rectangle 83"/>
            <p:cNvSpPr>
              <a:spLocks noChangeArrowheads="1"/>
            </p:cNvSpPr>
            <p:nvPr/>
          </p:nvSpPr>
          <p:spPr bwMode="auto">
            <a:xfrm>
              <a:off x="4416" y="216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18465" name="Rectangle 84"/>
            <p:cNvSpPr>
              <a:spLocks noChangeArrowheads="1"/>
            </p:cNvSpPr>
            <p:nvPr/>
          </p:nvSpPr>
          <p:spPr bwMode="auto">
            <a:xfrm>
              <a:off x="4674" y="216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18466" name="Rectangle 85"/>
            <p:cNvSpPr>
              <a:spLocks noChangeArrowheads="1"/>
            </p:cNvSpPr>
            <p:nvPr/>
          </p:nvSpPr>
          <p:spPr bwMode="auto">
            <a:xfrm>
              <a:off x="4931" y="2160"/>
              <a:ext cx="17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18467" name="Rectangle 86"/>
            <p:cNvSpPr>
              <a:spLocks noChangeArrowheads="1"/>
            </p:cNvSpPr>
            <p:nvPr/>
          </p:nvSpPr>
          <p:spPr bwMode="auto">
            <a:xfrm>
              <a:off x="5189" y="216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18468" name="Rectangle 87"/>
            <p:cNvSpPr>
              <a:spLocks noChangeArrowheads="1"/>
            </p:cNvSpPr>
            <p:nvPr/>
          </p:nvSpPr>
          <p:spPr bwMode="auto">
            <a:xfrm>
              <a:off x="4565" y="1440"/>
              <a:ext cx="120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469" name="Rectangle 88"/>
            <p:cNvSpPr>
              <a:spLocks noChangeArrowheads="1"/>
            </p:cNvSpPr>
            <p:nvPr/>
          </p:nvSpPr>
          <p:spPr bwMode="auto">
            <a:xfrm>
              <a:off x="4565" y="1680"/>
              <a:ext cx="120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itchFamily="18" charset="0"/>
              </a:endParaRPr>
            </a:p>
          </p:txBody>
        </p:sp>
        <p:sp>
          <p:nvSpPr>
            <p:cNvPr id="18470" name="Rectangle 89"/>
            <p:cNvSpPr>
              <a:spLocks noChangeArrowheads="1"/>
            </p:cNvSpPr>
            <p:nvPr/>
          </p:nvSpPr>
          <p:spPr bwMode="auto">
            <a:xfrm>
              <a:off x="4565" y="1920"/>
              <a:ext cx="120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itchFamily="18" charset="0"/>
              </a:endParaRPr>
            </a:p>
          </p:txBody>
        </p:sp>
        <p:sp>
          <p:nvSpPr>
            <p:cNvPr id="18471" name="Rectangle 90"/>
            <p:cNvSpPr>
              <a:spLocks noChangeArrowheads="1"/>
            </p:cNvSpPr>
            <p:nvPr/>
          </p:nvSpPr>
          <p:spPr bwMode="auto">
            <a:xfrm>
              <a:off x="4565" y="2160"/>
              <a:ext cx="120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472" name="Rectangle 91"/>
            <p:cNvSpPr>
              <a:spLocks noChangeArrowheads="1"/>
            </p:cNvSpPr>
            <p:nvPr/>
          </p:nvSpPr>
          <p:spPr bwMode="auto">
            <a:xfrm>
              <a:off x="4834" y="1440"/>
              <a:ext cx="119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473" name="Rectangle 92"/>
            <p:cNvSpPr>
              <a:spLocks noChangeArrowheads="1"/>
            </p:cNvSpPr>
            <p:nvPr/>
          </p:nvSpPr>
          <p:spPr bwMode="auto">
            <a:xfrm>
              <a:off x="4834" y="1680"/>
              <a:ext cx="119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itchFamily="18" charset="0"/>
              </a:endParaRPr>
            </a:p>
          </p:txBody>
        </p:sp>
        <p:sp>
          <p:nvSpPr>
            <p:cNvPr id="18474" name="Rectangle 93"/>
            <p:cNvSpPr>
              <a:spLocks noChangeArrowheads="1"/>
            </p:cNvSpPr>
            <p:nvPr/>
          </p:nvSpPr>
          <p:spPr bwMode="auto">
            <a:xfrm>
              <a:off x="4834" y="1920"/>
              <a:ext cx="119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475" name="Rectangle 94"/>
            <p:cNvSpPr>
              <a:spLocks noChangeArrowheads="1"/>
            </p:cNvSpPr>
            <p:nvPr/>
          </p:nvSpPr>
          <p:spPr bwMode="auto">
            <a:xfrm>
              <a:off x="4834" y="2160"/>
              <a:ext cx="119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476" name="Rectangle 95"/>
            <p:cNvSpPr>
              <a:spLocks noChangeArrowheads="1"/>
            </p:cNvSpPr>
            <p:nvPr/>
          </p:nvSpPr>
          <p:spPr bwMode="auto">
            <a:xfrm>
              <a:off x="5072" y="1440"/>
              <a:ext cx="120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itchFamily="18" charset="0"/>
              </a:endParaRPr>
            </a:p>
          </p:txBody>
        </p:sp>
        <p:sp>
          <p:nvSpPr>
            <p:cNvPr id="18477" name="Rectangle 96"/>
            <p:cNvSpPr>
              <a:spLocks noChangeArrowheads="1"/>
            </p:cNvSpPr>
            <p:nvPr/>
          </p:nvSpPr>
          <p:spPr bwMode="auto">
            <a:xfrm>
              <a:off x="5072" y="1680"/>
              <a:ext cx="120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478" name="Rectangle 97"/>
            <p:cNvSpPr>
              <a:spLocks noChangeArrowheads="1"/>
            </p:cNvSpPr>
            <p:nvPr/>
          </p:nvSpPr>
          <p:spPr bwMode="auto">
            <a:xfrm>
              <a:off x="5072" y="1920"/>
              <a:ext cx="120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479" name="Rectangle 98"/>
            <p:cNvSpPr>
              <a:spLocks noChangeArrowheads="1"/>
            </p:cNvSpPr>
            <p:nvPr/>
          </p:nvSpPr>
          <p:spPr bwMode="auto">
            <a:xfrm>
              <a:off x="5072" y="2160"/>
              <a:ext cx="120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itchFamily="18" charset="0"/>
              </a:endParaRPr>
            </a:p>
          </p:txBody>
        </p:sp>
        <p:sp>
          <p:nvSpPr>
            <p:cNvPr id="18480" name="Rectangle 99"/>
            <p:cNvSpPr>
              <a:spLocks noChangeArrowheads="1"/>
            </p:cNvSpPr>
            <p:nvPr/>
          </p:nvSpPr>
          <p:spPr bwMode="auto">
            <a:xfrm>
              <a:off x="5341" y="1440"/>
              <a:ext cx="119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itchFamily="18" charset="0"/>
              </a:endParaRPr>
            </a:p>
          </p:txBody>
        </p:sp>
        <p:sp>
          <p:nvSpPr>
            <p:cNvPr id="18481" name="Rectangle 100"/>
            <p:cNvSpPr>
              <a:spLocks noChangeArrowheads="1"/>
            </p:cNvSpPr>
            <p:nvPr/>
          </p:nvSpPr>
          <p:spPr bwMode="auto">
            <a:xfrm>
              <a:off x="5341" y="1680"/>
              <a:ext cx="119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482" name="Rectangle 101"/>
            <p:cNvSpPr>
              <a:spLocks noChangeArrowheads="1"/>
            </p:cNvSpPr>
            <p:nvPr/>
          </p:nvSpPr>
          <p:spPr bwMode="auto">
            <a:xfrm>
              <a:off x="5341" y="1920"/>
              <a:ext cx="119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8483" name="Rectangle 102"/>
            <p:cNvSpPr>
              <a:spLocks noChangeArrowheads="1"/>
            </p:cNvSpPr>
            <p:nvPr/>
          </p:nvSpPr>
          <p:spPr bwMode="auto">
            <a:xfrm>
              <a:off x="5328" y="2160"/>
              <a:ext cx="119" cy="1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itchFamily="18" charset="0"/>
              </a:endParaRPr>
            </a:p>
          </p:txBody>
        </p:sp>
      </p:grpSp>
      <p:sp>
        <p:nvSpPr>
          <p:cNvPr id="560237" name="Line 109"/>
          <p:cNvSpPr>
            <a:spLocks noChangeShapeType="1"/>
          </p:cNvSpPr>
          <p:nvPr/>
        </p:nvSpPr>
        <p:spPr bwMode="auto">
          <a:xfrm flipV="1">
            <a:off x="1766888" y="2362200"/>
            <a:ext cx="556260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sm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0238" name="Line 110"/>
          <p:cNvSpPr>
            <a:spLocks noChangeShapeType="1"/>
          </p:cNvSpPr>
          <p:nvPr/>
        </p:nvSpPr>
        <p:spPr bwMode="auto">
          <a:xfrm flipV="1">
            <a:off x="2619375" y="2743200"/>
            <a:ext cx="5181600" cy="457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sm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0239" name="Line 111"/>
          <p:cNvSpPr>
            <a:spLocks noChangeShapeType="1"/>
          </p:cNvSpPr>
          <p:nvPr/>
        </p:nvSpPr>
        <p:spPr bwMode="auto">
          <a:xfrm>
            <a:off x="3976688" y="3214688"/>
            <a:ext cx="3810000" cy="304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sm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0240" name="Line 112"/>
          <p:cNvSpPr>
            <a:spLocks noChangeShapeType="1"/>
          </p:cNvSpPr>
          <p:nvPr/>
        </p:nvSpPr>
        <p:spPr bwMode="auto">
          <a:xfrm>
            <a:off x="4329113" y="3152775"/>
            <a:ext cx="4267200" cy="381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sm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0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60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6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0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0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0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60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6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6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60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60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1" grpId="0"/>
      <p:bldP spid="560146" grpId="0"/>
      <p:bldP spid="560150" grpId="0"/>
      <p:bldP spid="560151" grpId="0"/>
      <p:bldP spid="560152" grpId="0"/>
      <p:bldP spid="560196" grpId="0"/>
      <p:bldP spid="560237" grpId="0" animBg="1"/>
      <p:bldP spid="560238" grpId="0" animBg="1"/>
      <p:bldP spid="560239" grpId="0" animBg="1"/>
      <p:bldP spid="5602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思考几个小问题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447800"/>
            <a:ext cx="8458200" cy="4525962"/>
          </a:xfrm>
        </p:spPr>
        <p:txBody>
          <a:bodyPr/>
          <a:lstStyle/>
          <a:p>
            <a:r>
              <a:rPr lang="zh-CN" altLang="en-US" dirty="0" smtClean="0"/>
              <a:t>拷贝一个</a:t>
            </a:r>
            <a:r>
              <a:rPr lang="en-US" altLang="zh-CN" dirty="0" smtClean="0"/>
              <a:t>1G</a:t>
            </a:r>
            <a:r>
              <a:rPr lang="zh-CN" altLang="en-US" dirty="0" smtClean="0"/>
              <a:t>的文件</a:t>
            </a:r>
            <a:r>
              <a:rPr lang="en-US" altLang="zh-CN" dirty="0" err="1" smtClean="0">
                <a:solidFill>
                  <a:srgbClr val="FF0000"/>
                </a:solidFill>
              </a:rPr>
              <a:t>vs</a:t>
            </a:r>
            <a:r>
              <a:rPr lang="zh-CN" altLang="en-US" dirty="0" smtClean="0"/>
              <a:t>拷贝</a:t>
            </a:r>
            <a:r>
              <a:rPr lang="en-US" altLang="zh-CN" dirty="0" smtClean="0"/>
              <a:t>1M</a:t>
            </a:r>
            <a:r>
              <a:rPr lang="zh-CN" altLang="en-US" dirty="0" smtClean="0"/>
              <a:t>个</a:t>
            </a:r>
            <a:r>
              <a:rPr lang="en-US" altLang="zh-CN" dirty="0" smtClean="0"/>
              <a:t>1k</a:t>
            </a:r>
            <a:r>
              <a:rPr lang="zh-CN" altLang="en-US" dirty="0" smtClean="0"/>
              <a:t>的小文件？</a:t>
            </a:r>
            <a:endParaRPr lang="en-US" altLang="zh-CN" dirty="0" smtClean="0"/>
          </a:p>
          <a:p>
            <a:r>
              <a:rPr lang="zh-CN" altLang="en-US" dirty="0" smtClean="0"/>
              <a:t>删除一</a:t>
            </a:r>
            <a:r>
              <a:rPr lang="zh-CN" altLang="en-US" dirty="0"/>
              <a:t>个</a:t>
            </a:r>
            <a:r>
              <a:rPr lang="en-US" altLang="zh-CN" dirty="0"/>
              <a:t>1G</a:t>
            </a:r>
            <a:r>
              <a:rPr lang="zh-CN" altLang="en-US" dirty="0"/>
              <a:t>的文件</a:t>
            </a:r>
            <a:r>
              <a:rPr lang="en-US" altLang="zh-CN" dirty="0" err="1" smtClean="0">
                <a:solidFill>
                  <a:srgbClr val="FF0000"/>
                </a:solidFill>
              </a:rPr>
              <a:t>vs</a:t>
            </a:r>
            <a:r>
              <a:rPr lang="zh-CN" altLang="en-US" dirty="0" smtClean="0"/>
              <a:t>删除</a:t>
            </a:r>
            <a:r>
              <a:rPr lang="en-US" altLang="zh-CN" dirty="0" smtClean="0"/>
              <a:t>1M</a:t>
            </a:r>
            <a:r>
              <a:rPr lang="zh-CN" altLang="en-US" dirty="0"/>
              <a:t>个</a:t>
            </a:r>
            <a:r>
              <a:rPr lang="en-US" altLang="zh-CN" dirty="0"/>
              <a:t>1k</a:t>
            </a:r>
            <a:r>
              <a:rPr lang="zh-CN" altLang="en-US" dirty="0"/>
              <a:t>的小文件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拷贝无数个空的文件夹速度怎么样？</a:t>
            </a:r>
            <a:endParaRPr lang="en-US" altLang="zh-CN" dirty="0" smtClean="0"/>
          </a:p>
          <a:p>
            <a:r>
              <a:rPr lang="zh-CN" altLang="en-US" dirty="0" smtClean="0"/>
              <a:t>无数个小文件总大小和占用磁盘空间大小不一致？</a:t>
            </a:r>
            <a:endParaRPr lang="en-US" altLang="zh-CN" dirty="0" smtClean="0"/>
          </a:p>
          <a:p>
            <a:r>
              <a:rPr lang="zh-CN" altLang="en-US" dirty="0"/>
              <a:t>压缩</a:t>
            </a:r>
            <a:r>
              <a:rPr lang="zh-CN" altLang="en-US" dirty="0" smtClean="0"/>
              <a:t>后文件大小和占用磁盘空间大小更接近。</a:t>
            </a:r>
            <a:endParaRPr lang="en-US" altLang="zh-CN" dirty="0" smtClean="0"/>
          </a:p>
          <a:p>
            <a:r>
              <a:rPr lang="zh-CN" altLang="en-US" dirty="0"/>
              <a:t>磁盘</a:t>
            </a:r>
            <a:r>
              <a:rPr lang="zh-CN" altLang="en-US" dirty="0" smtClean="0"/>
              <a:t>寻道和旋转耗时，优化方法？</a:t>
            </a:r>
            <a:endParaRPr lang="en-US" altLang="zh-CN" dirty="0" smtClean="0"/>
          </a:p>
          <a:p>
            <a:r>
              <a:rPr lang="zh-CN" altLang="en-US" dirty="0" smtClean="0"/>
              <a:t>同时剪切很多文件：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）存放到当前磁盘分区某个文件夹中；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）存放到其他磁盘分区某个文件夹中</a:t>
            </a:r>
            <a:endParaRPr lang="en-US" altLang="zh-CN" dirty="0" smtClean="0"/>
          </a:p>
          <a:p>
            <a:r>
              <a:rPr lang="zh-CN" altLang="en-US" dirty="0" smtClean="0"/>
              <a:t>针对磁盘的分区或</a:t>
            </a:r>
            <a:r>
              <a:rPr lang="en-US" altLang="zh-CN" dirty="0" smtClean="0"/>
              <a:t>U</a:t>
            </a:r>
            <a:r>
              <a:rPr lang="zh-CN" altLang="en-US" dirty="0" smtClean="0"/>
              <a:t>盘进行格式化是干什么？</a:t>
            </a:r>
            <a:endParaRPr lang="en-US" altLang="zh-CN" dirty="0" smtClean="0"/>
          </a:p>
          <a:p>
            <a:r>
              <a:rPr lang="zh-CN" altLang="en-US" dirty="0" smtClean="0"/>
              <a:t>磁盘碎片清理是干什么？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68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9459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76200" y="1676400"/>
            <a:ext cx="88392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>
                <a:solidFill>
                  <a:srgbClr val="FF0000"/>
                </a:solidFill>
                <a:latin typeface="Arial Black" pitchFamily="34" charset="0"/>
                <a:ea typeface="黑体" pitchFamily="2" charset="-122"/>
              </a:rPr>
              <a:t>可运转的和良好运转的文件系统</a:t>
            </a:r>
            <a:r>
              <a:rPr lang="en-US" altLang="zh-CN" sz="4800">
                <a:solidFill>
                  <a:srgbClr val="FF0000"/>
                </a:solidFill>
                <a:latin typeface="Arial Black" pitchFamily="34" charset="0"/>
                <a:ea typeface="黑体" pitchFamily="2" charset="-122"/>
              </a:rPr>
              <a:t>!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19400" y="3595528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高效</a:t>
            </a:r>
            <a:r>
              <a:rPr lang="zh-CN" altLang="en-US" sz="3200" dirty="0" smtClean="0">
                <a:solidFill>
                  <a:srgbClr val="FF0000"/>
                </a:solidFill>
              </a:rPr>
              <a:t>、安全、可靠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良好运转的文件系统应该高效</a:t>
            </a:r>
          </a:p>
        </p:txBody>
      </p:sp>
      <p:graphicFrame>
        <p:nvGraphicFramePr>
          <p:cNvPr id="2048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6" name="剪辑" r:id="rId3" imgW="2166845" imgH="2287575" progId="MS_ClipArt_Gallery.2">
                  <p:embed/>
                </p:oleObj>
              </mc:Choice>
              <mc:Fallback>
                <p:oleObj name="剪辑" r:id="rId3" imgW="2166845" imgH="2287575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8300" y="0"/>
                        <a:ext cx="11557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80" name="Rectangle 4"/>
          <p:cNvSpPr>
            <a:spLocks noChangeArrowheads="1"/>
          </p:cNvSpPr>
          <p:nvPr/>
        </p:nvSpPr>
        <p:spPr bwMode="auto">
          <a:xfrm>
            <a:off x="612775" y="10668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相比</a:t>
            </a:r>
            <a:r>
              <a:rPr lang="en-US" altLang="zh-CN"/>
              <a:t>CPU</a:t>
            </a:r>
            <a:r>
              <a:rPr lang="zh-CN" altLang="en-US"/>
              <a:t>和内存，磁盘读写非常慢</a:t>
            </a:r>
            <a:r>
              <a:rPr lang="en-US" altLang="zh-CN"/>
              <a:t>!</a:t>
            </a:r>
          </a:p>
        </p:txBody>
      </p:sp>
      <p:grpSp>
        <p:nvGrpSpPr>
          <p:cNvPr id="562181" name="Group 5"/>
          <p:cNvGrpSpPr>
            <a:grpSpLocks/>
          </p:cNvGrpSpPr>
          <p:nvPr/>
        </p:nvGrpSpPr>
        <p:grpSpPr bwMode="auto">
          <a:xfrm>
            <a:off x="1143000" y="1676400"/>
            <a:ext cx="7467600" cy="3886200"/>
            <a:chOff x="720" y="1056"/>
            <a:chExt cx="4704" cy="2448"/>
          </a:xfrm>
        </p:grpSpPr>
        <p:grpSp>
          <p:nvGrpSpPr>
            <p:cNvPr id="20490" name="Group 6"/>
            <p:cNvGrpSpPr>
              <a:grpSpLocks/>
            </p:cNvGrpSpPr>
            <p:nvPr/>
          </p:nvGrpSpPr>
          <p:grpSpPr bwMode="auto">
            <a:xfrm>
              <a:off x="720" y="1152"/>
              <a:ext cx="2256" cy="2352"/>
              <a:chOff x="720" y="1440"/>
              <a:chExt cx="2352" cy="2736"/>
            </a:xfrm>
          </p:grpSpPr>
          <p:sp>
            <p:nvSpPr>
              <p:cNvPr id="20498" name="Rectangle 7"/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2208" cy="27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20499" name="Text Box 8"/>
              <p:cNvSpPr txBox="1">
                <a:spLocks noChangeArrowheads="1"/>
              </p:cNvSpPr>
              <p:nvPr/>
            </p:nvSpPr>
            <p:spPr bwMode="auto">
              <a:xfrm>
                <a:off x="768" y="1488"/>
                <a:ext cx="2304" cy="2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itchFamily="34" charset="0"/>
                  </a:rPr>
                  <a:t>int main(int argc, char* argv[])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itchFamily="34" charset="0"/>
                  </a:rPr>
                  <a:t>{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itchFamily="34" charset="0"/>
                  </a:rPr>
                  <a:t>     int  i , to, *fp, sum = 0;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itchFamily="34" charset="0"/>
                  </a:rPr>
                  <a:t>     to = atoi(argv[1]);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itchFamily="34" charset="0"/>
                  </a:rPr>
                  <a:t>     for(i=1; i&lt;=to; i++)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itchFamily="34" charset="0"/>
                  </a:rPr>
                  <a:t>     {  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itchFamily="34" charset="0"/>
                  </a:rPr>
                  <a:t>          sum = sum + i;  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itchFamily="34" charset="0"/>
                  </a:rPr>
                  <a:t>          </a:t>
                </a:r>
                <a:r>
                  <a:rPr lang="en-US" altLang="zh-CN" sz="1600" b="0">
                    <a:solidFill>
                      <a:srgbClr val="FF0000"/>
                    </a:solidFill>
                    <a:latin typeface="Tahoma" pitchFamily="34" charset="0"/>
                  </a:rPr>
                  <a:t>fprintf(fp,“%d”, sum);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itchFamily="34" charset="0"/>
                  </a:rPr>
                  <a:t>      }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itchFamily="34" charset="0"/>
                  </a:rPr>
                  <a:t>}</a:t>
                </a:r>
              </a:p>
            </p:txBody>
          </p:sp>
        </p:grpSp>
        <p:sp>
          <p:nvSpPr>
            <p:cNvPr id="20491" name="AutoShape 9"/>
            <p:cNvSpPr>
              <a:spLocks noChangeArrowheads="1"/>
            </p:cNvSpPr>
            <p:nvPr/>
          </p:nvSpPr>
          <p:spPr bwMode="auto">
            <a:xfrm>
              <a:off x="3024" y="1920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0492" name="Text Box 10"/>
            <p:cNvSpPr txBox="1">
              <a:spLocks noChangeArrowheads="1"/>
            </p:cNvSpPr>
            <p:nvPr/>
          </p:nvSpPr>
          <p:spPr bwMode="auto">
            <a:xfrm>
              <a:off x="3696" y="1056"/>
              <a:ext cx="158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fprintf</a:t>
              </a:r>
              <a:r>
                <a:rPr lang="zh-CN" altLang="en-US" sz="2000"/>
                <a:t>用一条其他计算语句代替</a:t>
              </a:r>
            </a:p>
          </p:txBody>
        </p:sp>
        <p:sp>
          <p:nvSpPr>
            <p:cNvPr id="20493" name="Text Box 11"/>
            <p:cNvSpPr txBox="1">
              <a:spLocks noChangeArrowheads="1"/>
            </p:cNvSpPr>
            <p:nvPr/>
          </p:nvSpPr>
          <p:spPr bwMode="auto">
            <a:xfrm>
              <a:off x="3648" y="2265"/>
              <a:ext cx="15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/>
                <a:t>用</a:t>
              </a:r>
              <a:r>
                <a:rPr lang="en-US" altLang="zh-CN" sz="2000"/>
                <a:t>fprintf</a:t>
              </a:r>
            </a:p>
          </p:txBody>
        </p:sp>
        <p:pic>
          <p:nvPicPr>
            <p:cNvPr id="20494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1488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5" name="Text Box 13"/>
            <p:cNvSpPr txBox="1">
              <a:spLocks noChangeArrowheads="1"/>
            </p:cNvSpPr>
            <p:nvPr/>
          </p:nvSpPr>
          <p:spPr bwMode="auto">
            <a:xfrm>
              <a:off x="3696" y="1872"/>
              <a:ext cx="15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0.015/10</a:t>
              </a:r>
              <a:r>
                <a:rPr lang="en-US" altLang="zh-CN" sz="2400" baseline="30000">
                  <a:solidFill>
                    <a:srgbClr val="FF0000"/>
                  </a:solidFill>
                </a:rPr>
                <a:t>7</a:t>
              </a:r>
            </a:p>
          </p:txBody>
        </p:sp>
        <p:pic>
          <p:nvPicPr>
            <p:cNvPr id="20496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553"/>
              <a:ext cx="1776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7" name="Text Box 15"/>
            <p:cNvSpPr txBox="1">
              <a:spLocks noChangeArrowheads="1"/>
            </p:cNvSpPr>
            <p:nvPr/>
          </p:nvSpPr>
          <p:spPr bwMode="auto">
            <a:xfrm>
              <a:off x="3744" y="2985"/>
              <a:ext cx="15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0.859/10</a:t>
              </a:r>
              <a:r>
                <a:rPr lang="en-US" altLang="zh-CN" sz="2400" baseline="30000">
                  <a:solidFill>
                    <a:srgbClr val="FF0000"/>
                  </a:solidFill>
                </a:rPr>
                <a:t>3</a:t>
              </a:r>
            </a:p>
          </p:txBody>
        </p:sp>
      </p:grpSp>
      <p:sp>
        <p:nvSpPr>
          <p:cNvPr id="562192" name="Text Box 16"/>
          <p:cNvSpPr txBox="1">
            <a:spLocks noChangeArrowheads="1"/>
          </p:cNvSpPr>
          <p:nvPr/>
        </p:nvSpPr>
        <p:spPr bwMode="auto">
          <a:xfrm>
            <a:off x="3581400" y="5119688"/>
            <a:ext cx="2514600" cy="519112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/>
              <a:t>5.7</a:t>
            </a:r>
            <a:r>
              <a:rPr lang="en-US" altLang="zh-CN">
                <a:sym typeface="Symbol" pitchFamily="18" charset="2"/>
              </a:rPr>
              <a:t></a:t>
            </a:r>
            <a:r>
              <a:rPr lang="en-US" altLang="zh-CN"/>
              <a:t>10</a:t>
            </a:r>
            <a:r>
              <a:rPr lang="en-US" altLang="zh-CN" baseline="30000"/>
              <a:t>5 </a:t>
            </a:r>
            <a:r>
              <a:rPr lang="en-US" altLang="zh-CN"/>
              <a:t>: 1</a:t>
            </a:r>
          </a:p>
        </p:txBody>
      </p:sp>
      <p:grpSp>
        <p:nvGrpSpPr>
          <p:cNvPr id="562193" name="Group 17"/>
          <p:cNvGrpSpPr>
            <a:grpSpLocks/>
          </p:cNvGrpSpPr>
          <p:nvPr/>
        </p:nvGrpSpPr>
        <p:grpSpPr bwMode="auto">
          <a:xfrm>
            <a:off x="1524000" y="5486400"/>
            <a:ext cx="6400800" cy="1238250"/>
            <a:chOff x="960" y="3456"/>
            <a:chExt cx="4032" cy="780"/>
          </a:xfrm>
        </p:grpSpPr>
        <p:sp>
          <p:nvSpPr>
            <p:cNvPr id="20488" name="Text Box 18"/>
            <p:cNvSpPr txBox="1">
              <a:spLocks noChangeArrowheads="1"/>
            </p:cNvSpPr>
            <p:nvPr/>
          </p:nvSpPr>
          <p:spPr bwMode="auto">
            <a:xfrm>
              <a:off x="960" y="3648"/>
              <a:ext cx="3552" cy="51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解决速度差异问题的基本手段是</a:t>
              </a:r>
              <a:r>
                <a:rPr lang="en-US" altLang="zh-CN" sz="2400">
                  <a:solidFill>
                    <a:schemeClr val="accent2"/>
                  </a:solidFill>
                </a:rPr>
                <a:t>?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引入缓存</a:t>
              </a:r>
              <a:r>
                <a:rPr lang="en-US" altLang="zh-CN" sz="2400">
                  <a:solidFill>
                    <a:schemeClr val="accent2"/>
                  </a:solidFill>
                </a:rPr>
                <a:t>!(</a:t>
              </a:r>
              <a:r>
                <a:rPr lang="zh-CN" altLang="en-US" sz="2400">
                  <a:solidFill>
                    <a:schemeClr val="accent2"/>
                  </a:solidFill>
                </a:rPr>
                <a:t>因为局部性</a:t>
              </a:r>
              <a:r>
                <a:rPr lang="en-US" altLang="zh-CN" sz="2400">
                  <a:solidFill>
                    <a:schemeClr val="accent2"/>
                  </a:solidFill>
                </a:rPr>
                <a:t>)</a:t>
              </a:r>
              <a:endParaRPr lang="en-US" altLang="zh-CN" sz="2400">
                <a:solidFill>
                  <a:srgbClr val="FF0000"/>
                </a:solidFill>
              </a:endParaRPr>
            </a:p>
          </p:txBody>
        </p:sp>
        <p:pic>
          <p:nvPicPr>
            <p:cNvPr id="20489" name="Picture 19" descr="j030125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3456"/>
              <a:ext cx="912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2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6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80" grpId="0" build="p"/>
      <p:bldP spid="56219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磁盘缓存</a:t>
            </a:r>
          </a:p>
        </p:txBody>
      </p:sp>
      <p:sp>
        <p:nvSpPr>
          <p:cNvPr id="563203" name="Rectangle 3"/>
          <p:cNvSpPr>
            <a:spLocks noChangeArrowheads="1"/>
          </p:cNvSpPr>
          <p:nvPr/>
        </p:nvSpPr>
        <p:spPr bwMode="auto">
          <a:xfrm>
            <a:off x="612775" y="10398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内存中缓存</a:t>
            </a:r>
            <a:r>
              <a:rPr lang="zh-CN" altLang="en-US"/>
              <a:t>磁盘上的部分</a:t>
            </a:r>
            <a:r>
              <a:rPr lang="en-US" altLang="zh-CN"/>
              <a:t>(</a:t>
            </a:r>
            <a:r>
              <a:rPr lang="zh-CN" altLang="en-US"/>
              <a:t>很少部分</a:t>
            </a:r>
            <a:r>
              <a:rPr lang="en-US" altLang="zh-CN"/>
              <a:t>)</a:t>
            </a:r>
            <a:r>
              <a:rPr lang="zh-CN" altLang="en-US"/>
              <a:t>盘块</a:t>
            </a:r>
          </a:p>
        </p:txBody>
      </p:sp>
      <p:grpSp>
        <p:nvGrpSpPr>
          <p:cNvPr id="563204" name="Group 4"/>
          <p:cNvGrpSpPr>
            <a:grpSpLocks/>
          </p:cNvGrpSpPr>
          <p:nvPr/>
        </p:nvGrpSpPr>
        <p:grpSpPr bwMode="auto">
          <a:xfrm>
            <a:off x="1371600" y="1828800"/>
            <a:ext cx="2895600" cy="609600"/>
            <a:chOff x="864" y="1344"/>
            <a:chExt cx="1824" cy="384"/>
          </a:xfrm>
        </p:grpSpPr>
        <p:sp>
          <p:nvSpPr>
            <p:cNvPr id="21534" name="Rectangle 5"/>
            <p:cNvSpPr>
              <a:spLocks noChangeArrowheads="1"/>
            </p:cNvSpPr>
            <p:nvPr/>
          </p:nvSpPr>
          <p:spPr bwMode="auto">
            <a:xfrm>
              <a:off x="864" y="1344"/>
              <a:ext cx="1776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35" name="Text Box 6"/>
            <p:cNvSpPr txBox="1">
              <a:spLocks noChangeArrowheads="1"/>
            </p:cNvSpPr>
            <p:nvPr/>
          </p:nvSpPr>
          <p:spPr bwMode="auto">
            <a:xfrm>
              <a:off x="1008" y="1392"/>
              <a:ext cx="1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Read()</a:t>
              </a:r>
              <a:r>
                <a:rPr lang="zh-CN" altLang="en-US" sz="2400"/>
                <a:t>和</a:t>
              </a:r>
              <a:r>
                <a:rPr lang="en-US" altLang="zh-CN" sz="2400"/>
                <a:t>Write()</a:t>
              </a:r>
            </a:p>
          </p:txBody>
        </p:sp>
      </p:grpSp>
      <p:grpSp>
        <p:nvGrpSpPr>
          <p:cNvPr id="563207" name="Group 7"/>
          <p:cNvGrpSpPr>
            <a:grpSpLocks/>
          </p:cNvGrpSpPr>
          <p:nvPr/>
        </p:nvGrpSpPr>
        <p:grpSpPr bwMode="auto">
          <a:xfrm>
            <a:off x="1676400" y="2971800"/>
            <a:ext cx="2093913" cy="609600"/>
            <a:chOff x="1056" y="2064"/>
            <a:chExt cx="1319" cy="384"/>
          </a:xfrm>
        </p:grpSpPr>
        <p:sp>
          <p:nvSpPr>
            <p:cNvPr id="21532" name="Rectangle 8"/>
            <p:cNvSpPr>
              <a:spLocks noChangeArrowheads="1"/>
            </p:cNvSpPr>
            <p:nvPr/>
          </p:nvSpPr>
          <p:spPr bwMode="auto">
            <a:xfrm>
              <a:off x="1056" y="2064"/>
              <a:ext cx="1319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33" name="Text Box 9"/>
            <p:cNvSpPr txBox="1">
              <a:spLocks noChangeArrowheads="1"/>
            </p:cNvSpPr>
            <p:nvPr/>
          </p:nvSpPr>
          <p:spPr bwMode="auto">
            <a:xfrm>
              <a:off x="1104" y="2112"/>
              <a:ext cx="12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磁盘缓存</a:t>
              </a:r>
            </a:p>
          </p:txBody>
        </p:sp>
      </p:grpSp>
      <p:sp>
        <p:nvSpPr>
          <p:cNvPr id="563210" name="Line 10"/>
          <p:cNvSpPr>
            <a:spLocks noChangeShapeType="1"/>
          </p:cNvSpPr>
          <p:nvPr/>
        </p:nvSpPr>
        <p:spPr bwMode="auto">
          <a:xfrm>
            <a:off x="2743200" y="24384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11" name="Text Box 11"/>
          <p:cNvSpPr txBox="1">
            <a:spLocks noChangeArrowheads="1"/>
          </p:cNvSpPr>
          <p:nvPr/>
        </p:nvSpPr>
        <p:spPr bwMode="auto">
          <a:xfrm>
            <a:off x="2806700" y="2463800"/>
            <a:ext cx="2146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(1)</a:t>
            </a:r>
            <a:r>
              <a:rPr lang="zh-CN" altLang="en-US" sz="2000"/>
              <a:t>首先访问缓存</a:t>
            </a:r>
          </a:p>
        </p:txBody>
      </p:sp>
      <p:grpSp>
        <p:nvGrpSpPr>
          <p:cNvPr id="563212" name="Group 12"/>
          <p:cNvGrpSpPr>
            <a:grpSpLocks/>
          </p:cNvGrpSpPr>
          <p:nvPr/>
        </p:nvGrpSpPr>
        <p:grpSpPr bwMode="auto">
          <a:xfrm>
            <a:off x="1676400" y="4038600"/>
            <a:ext cx="2095500" cy="1219200"/>
            <a:chOff x="1056" y="2736"/>
            <a:chExt cx="1320" cy="768"/>
          </a:xfrm>
        </p:grpSpPr>
        <p:sp>
          <p:nvSpPr>
            <p:cNvPr id="21528" name="Rectangle 13"/>
            <p:cNvSpPr>
              <a:spLocks noChangeArrowheads="1"/>
            </p:cNvSpPr>
            <p:nvPr/>
          </p:nvSpPr>
          <p:spPr bwMode="auto">
            <a:xfrm>
              <a:off x="1057" y="2736"/>
              <a:ext cx="1319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29" name="Text Box 14"/>
            <p:cNvSpPr txBox="1">
              <a:spLocks noChangeArrowheads="1"/>
            </p:cNvSpPr>
            <p:nvPr/>
          </p:nvSpPr>
          <p:spPr bwMode="auto">
            <a:xfrm>
              <a:off x="1105" y="2784"/>
              <a:ext cx="12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文件系统</a:t>
              </a:r>
            </a:p>
          </p:txBody>
        </p:sp>
        <p:sp>
          <p:nvSpPr>
            <p:cNvPr id="21530" name="Rectangle 15"/>
            <p:cNvSpPr>
              <a:spLocks noChangeArrowheads="1"/>
            </p:cNvSpPr>
            <p:nvPr/>
          </p:nvSpPr>
          <p:spPr bwMode="auto">
            <a:xfrm>
              <a:off x="1056" y="3120"/>
              <a:ext cx="1320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31" name="Text Box 16"/>
            <p:cNvSpPr txBox="1">
              <a:spLocks noChangeArrowheads="1"/>
            </p:cNvSpPr>
            <p:nvPr/>
          </p:nvSpPr>
          <p:spPr bwMode="auto">
            <a:xfrm>
              <a:off x="1136" y="3160"/>
              <a:ext cx="11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磁盘</a:t>
              </a:r>
            </a:p>
          </p:txBody>
        </p:sp>
      </p:grpSp>
      <p:sp>
        <p:nvSpPr>
          <p:cNvPr id="563217" name="Freeform 17"/>
          <p:cNvSpPr>
            <a:spLocks/>
          </p:cNvSpPr>
          <p:nvPr/>
        </p:nvSpPr>
        <p:spPr bwMode="auto">
          <a:xfrm>
            <a:off x="1168400" y="2438400"/>
            <a:ext cx="1638300" cy="1600200"/>
          </a:xfrm>
          <a:custGeom>
            <a:avLst/>
            <a:gdLst>
              <a:gd name="T0" fmla="*/ 2147483647 w 1032"/>
              <a:gd name="T1" fmla="*/ 0 h 1008"/>
              <a:gd name="T2" fmla="*/ 2147483647 w 1032"/>
              <a:gd name="T3" fmla="*/ 2147483647 h 1008"/>
              <a:gd name="T4" fmla="*/ 2147483647 w 1032"/>
              <a:gd name="T5" fmla="*/ 2147483647 h 1008"/>
              <a:gd name="T6" fmla="*/ 2147483647 w 1032"/>
              <a:gd name="T7" fmla="*/ 2147483647 h 1008"/>
              <a:gd name="T8" fmla="*/ 2147483647 w 1032"/>
              <a:gd name="T9" fmla="*/ 2147483647 h 1008"/>
              <a:gd name="T10" fmla="*/ 2147483647 w 1032"/>
              <a:gd name="T11" fmla="*/ 2147483647 h 1008"/>
              <a:gd name="T12" fmla="*/ 2147483647 w 1032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032" h="1008">
                <a:moveTo>
                  <a:pt x="704" y="0"/>
                </a:moveTo>
                <a:cubicBezTo>
                  <a:pt x="708" y="52"/>
                  <a:pt x="712" y="104"/>
                  <a:pt x="704" y="144"/>
                </a:cubicBezTo>
                <a:cubicBezTo>
                  <a:pt x="696" y="184"/>
                  <a:pt x="760" y="208"/>
                  <a:pt x="656" y="240"/>
                </a:cubicBezTo>
                <a:cubicBezTo>
                  <a:pt x="552" y="272"/>
                  <a:pt x="160" y="240"/>
                  <a:pt x="80" y="336"/>
                </a:cubicBezTo>
                <a:cubicBezTo>
                  <a:pt x="0" y="432"/>
                  <a:pt x="40" y="728"/>
                  <a:pt x="176" y="816"/>
                </a:cubicBezTo>
                <a:cubicBezTo>
                  <a:pt x="312" y="904"/>
                  <a:pt x="760" y="832"/>
                  <a:pt x="896" y="864"/>
                </a:cubicBezTo>
                <a:cubicBezTo>
                  <a:pt x="1032" y="896"/>
                  <a:pt x="1012" y="952"/>
                  <a:pt x="992" y="1008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18" name="Text Box 18"/>
          <p:cNvSpPr txBox="1">
            <a:spLocks noChangeArrowheads="1"/>
          </p:cNvSpPr>
          <p:nvPr/>
        </p:nvSpPr>
        <p:spPr bwMode="auto">
          <a:xfrm>
            <a:off x="0" y="3810000"/>
            <a:ext cx="1828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(2)</a:t>
            </a:r>
            <a:r>
              <a:rPr lang="zh-CN" altLang="en-US" sz="2000"/>
              <a:t>不在缓存就访问文件系统</a:t>
            </a:r>
          </a:p>
        </p:txBody>
      </p:sp>
      <p:sp>
        <p:nvSpPr>
          <p:cNvPr id="563219" name="Line 19"/>
          <p:cNvSpPr>
            <a:spLocks noChangeShapeType="1"/>
          </p:cNvSpPr>
          <p:nvPr/>
        </p:nvSpPr>
        <p:spPr bwMode="auto">
          <a:xfrm>
            <a:off x="3581400" y="35814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20" name="Text Box 20"/>
          <p:cNvSpPr txBox="1">
            <a:spLocks noChangeArrowheads="1"/>
          </p:cNvSpPr>
          <p:nvPr/>
        </p:nvSpPr>
        <p:spPr bwMode="auto">
          <a:xfrm>
            <a:off x="3733800" y="3581400"/>
            <a:ext cx="21463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/>
              <a:t>(3)</a:t>
            </a:r>
            <a:r>
              <a:rPr lang="zh-CN" altLang="en-US" sz="2000" dirty="0"/>
              <a:t>同时将这些盘块放入缓存，加速将来访问</a:t>
            </a:r>
          </a:p>
        </p:txBody>
      </p:sp>
      <p:sp>
        <p:nvSpPr>
          <p:cNvPr id="563221" name="AutoShape 21"/>
          <p:cNvSpPr>
            <a:spLocks noChangeArrowheads="1"/>
          </p:cNvSpPr>
          <p:nvPr/>
        </p:nvSpPr>
        <p:spPr bwMode="auto">
          <a:xfrm rot="10800000">
            <a:off x="5105400" y="1676400"/>
            <a:ext cx="3048000" cy="1676400"/>
          </a:xfrm>
          <a:prstGeom prst="wedgeRoundRectCallout">
            <a:avLst>
              <a:gd name="adj1" fmla="val 43750"/>
              <a:gd name="adj2" fmla="val -6742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非常熟悉的过程</a:t>
            </a:r>
            <a:r>
              <a:rPr lang="en-US" altLang="zh-CN" sz="2400">
                <a:sym typeface="Symbol" pitchFamily="18" charset="2"/>
              </a:rPr>
              <a:t>?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ym typeface="Symbol" pitchFamily="18" charset="2"/>
              </a:rPr>
              <a:t>TLB</a:t>
            </a:r>
            <a:r>
              <a:rPr lang="zh-CN" altLang="en-US" sz="2400">
                <a:sym typeface="Symbol" pitchFamily="18" charset="2"/>
              </a:rPr>
              <a:t>、虚拟内存</a:t>
            </a:r>
            <a:r>
              <a:rPr lang="en-US" altLang="zh-CN" sz="2400">
                <a:sym typeface="Symbol" pitchFamily="18" charset="2"/>
              </a:rPr>
              <a:t>!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具有局部性性质才有意义</a:t>
            </a:r>
            <a:r>
              <a:rPr lang="en-US" altLang="zh-CN" sz="2400">
                <a:sym typeface="Symbol" pitchFamily="18" charset="2"/>
              </a:rPr>
              <a:t>!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563222" name="Group 22"/>
          <p:cNvGrpSpPr>
            <a:grpSpLocks/>
          </p:cNvGrpSpPr>
          <p:nvPr/>
        </p:nvGrpSpPr>
        <p:grpSpPr bwMode="auto">
          <a:xfrm>
            <a:off x="3886200" y="4975225"/>
            <a:ext cx="5181600" cy="603250"/>
            <a:chOff x="2448" y="3072"/>
            <a:chExt cx="3264" cy="380"/>
          </a:xfrm>
        </p:grpSpPr>
        <p:sp>
          <p:nvSpPr>
            <p:cNvPr id="21526" name="Rectangle 23"/>
            <p:cNvSpPr>
              <a:spLocks noChangeArrowheads="1"/>
            </p:cNvSpPr>
            <p:nvPr/>
          </p:nvSpPr>
          <p:spPr bwMode="auto">
            <a:xfrm>
              <a:off x="2448" y="3072"/>
              <a:ext cx="3264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空闲磁盘缓存用完怎么办</a:t>
              </a:r>
              <a:r>
                <a:rPr lang="en-US" altLang="zh-CN" sz="2400"/>
                <a:t>?</a:t>
              </a:r>
              <a:r>
                <a:rPr lang="en-US" altLang="zh-CN" sz="2400">
                  <a:solidFill>
                    <a:srgbClr val="FF0000"/>
                  </a:solidFill>
                </a:rPr>
                <a:t> LRU</a:t>
              </a:r>
            </a:p>
          </p:txBody>
        </p:sp>
        <p:pic>
          <p:nvPicPr>
            <p:cNvPr id="21527" name="Picture 24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3216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225" name="Group 25"/>
          <p:cNvGrpSpPr>
            <a:grpSpLocks/>
          </p:cNvGrpSpPr>
          <p:nvPr/>
        </p:nvGrpSpPr>
        <p:grpSpPr bwMode="auto">
          <a:xfrm>
            <a:off x="3886200" y="5514975"/>
            <a:ext cx="5257800" cy="1114425"/>
            <a:chOff x="2448" y="3072"/>
            <a:chExt cx="3264" cy="702"/>
          </a:xfrm>
        </p:grpSpPr>
        <p:sp>
          <p:nvSpPr>
            <p:cNvPr id="21524" name="Rectangle 26"/>
            <p:cNvSpPr>
              <a:spLocks noChangeArrowheads="1"/>
            </p:cNvSpPr>
            <p:nvPr/>
          </p:nvSpPr>
          <p:spPr bwMode="auto">
            <a:xfrm>
              <a:off x="2448" y="3072"/>
              <a:ext cx="3264" cy="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改写后的文件盘块怎么办</a:t>
              </a:r>
              <a:r>
                <a:rPr lang="en-US" altLang="zh-CN" sz="2400" dirty="0"/>
                <a:t>?</a:t>
              </a:r>
              <a:r>
                <a:rPr lang="en-US" altLang="zh-CN" sz="2400" dirty="0">
                  <a:solidFill>
                    <a:srgbClr val="FF0000"/>
                  </a:solidFill>
                </a:rPr>
                <a:t> Delayed Write or Write Through</a:t>
              </a:r>
            </a:p>
          </p:txBody>
        </p:sp>
        <p:pic>
          <p:nvPicPr>
            <p:cNvPr id="21525" name="Picture 27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3216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3228" name="AutoShape 28"/>
          <p:cNvSpPr>
            <a:spLocks noChangeArrowheads="1"/>
          </p:cNvSpPr>
          <p:nvPr/>
        </p:nvSpPr>
        <p:spPr bwMode="auto">
          <a:xfrm rot="10800000">
            <a:off x="1676400" y="5638800"/>
            <a:ext cx="2133600" cy="914400"/>
          </a:xfrm>
          <a:prstGeom prst="wedgeRoundRectCallout">
            <a:avLst>
              <a:gd name="adj1" fmla="val -63171"/>
              <a:gd name="adj2" fmla="val 7603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等等</a:t>
            </a:r>
            <a:r>
              <a:rPr lang="en-US" altLang="zh-CN" sz="2400">
                <a:sym typeface="Symbol" pitchFamily="18" charset="2"/>
              </a:rPr>
              <a:t>…</a:t>
            </a:r>
            <a:r>
              <a:rPr lang="zh-CN" altLang="en-US" sz="2400">
                <a:sym typeface="Symbol" pitchFamily="18" charset="2"/>
              </a:rPr>
              <a:t>还有许多细节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563229" name="Group 29"/>
          <p:cNvGrpSpPr>
            <a:grpSpLocks/>
          </p:cNvGrpSpPr>
          <p:nvPr/>
        </p:nvGrpSpPr>
        <p:grpSpPr bwMode="auto">
          <a:xfrm>
            <a:off x="3886200" y="4448175"/>
            <a:ext cx="5181600" cy="603250"/>
            <a:chOff x="2448" y="3072"/>
            <a:chExt cx="3264" cy="380"/>
          </a:xfrm>
        </p:grpSpPr>
        <p:sp>
          <p:nvSpPr>
            <p:cNvPr id="21522" name="Rectangle 30"/>
            <p:cNvSpPr>
              <a:spLocks noChangeArrowheads="1"/>
            </p:cNvSpPr>
            <p:nvPr/>
          </p:nvSpPr>
          <p:spPr bwMode="auto">
            <a:xfrm>
              <a:off x="2448" y="3072"/>
              <a:ext cx="3264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缓存池怎么组织</a:t>
              </a:r>
              <a:r>
                <a:rPr lang="en-US" altLang="zh-CN" sz="2400" dirty="0"/>
                <a:t>?</a:t>
              </a:r>
              <a:r>
                <a:rPr lang="en-US" altLang="zh-CN" sz="2400" dirty="0">
                  <a:solidFill>
                    <a:srgbClr val="FF0000"/>
                  </a:solidFill>
                </a:rPr>
                <a:t>  Hashing</a:t>
              </a:r>
            </a:p>
          </p:txBody>
        </p:sp>
        <p:pic>
          <p:nvPicPr>
            <p:cNvPr id="21523" name="Picture 31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3216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2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4606117"/>
            <a:ext cx="9043988" cy="1638156"/>
          </a:xfrm>
        </p:spPr>
      </p:pic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6235700" y="3790890"/>
            <a:ext cx="2603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 smtClean="0"/>
              <a:t>Linux</a:t>
            </a:r>
            <a:r>
              <a:rPr lang="zh-CN" altLang="en-US" sz="2000" dirty="0" smtClean="0"/>
              <a:t>中的</a:t>
            </a:r>
            <a:r>
              <a:rPr lang="en-US" altLang="zh-CN" sz="2000" dirty="0" smtClean="0"/>
              <a:t>sync</a:t>
            </a:r>
            <a:r>
              <a:rPr lang="zh-CN" altLang="en-US" sz="2000" dirty="0" smtClean="0"/>
              <a:t>命令</a:t>
            </a:r>
            <a:endParaRPr lang="zh-CN" altLang="en-US" sz="2000" dirty="0"/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6172200" y="4092714"/>
            <a:ext cx="28130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/>
              <a:t>用于</a:t>
            </a:r>
            <a:r>
              <a:rPr lang="zh-CN" altLang="en-US" sz="2000" dirty="0" smtClean="0"/>
              <a:t>强制将修改的文件的</a:t>
            </a:r>
            <a:r>
              <a:rPr lang="zh-CN" altLang="en-US" sz="2000" dirty="0"/>
              <a:t>内容立刻写入</a:t>
            </a:r>
            <a:r>
              <a:rPr lang="zh-CN" altLang="en-US" sz="2000" dirty="0" smtClean="0"/>
              <a:t>磁盘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3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6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6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6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6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6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6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63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6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5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03" grpId="0" build="p"/>
      <p:bldP spid="563210" grpId="0" animBg="1"/>
      <p:bldP spid="563211" grpId="0"/>
      <p:bldP spid="563217" grpId="0" animBg="1"/>
      <p:bldP spid="563217" grpId="1" animBg="1"/>
      <p:bldP spid="563217" grpId="2" animBg="1"/>
      <p:bldP spid="563218" grpId="0"/>
      <p:bldP spid="563219" grpId="0" animBg="1"/>
      <p:bldP spid="563220" grpId="0"/>
      <p:bldP spid="563221" grpId="0" animBg="1"/>
      <p:bldP spid="563228" grpId="0" animBg="1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其他的提高文件访问效率的技术</a:t>
            </a:r>
            <a:r>
              <a:rPr lang="en-US" altLang="zh-CN" smtClean="0"/>
              <a:t>…</a:t>
            </a:r>
          </a:p>
        </p:txBody>
      </p:sp>
      <p:grpSp>
        <p:nvGrpSpPr>
          <p:cNvPr id="564227" name="Group 3"/>
          <p:cNvGrpSpPr>
            <a:grpSpLocks/>
          </p:cNvGrpSpPr>
          <p:nvPr/>
        </p:nvGrpSpPr>
        <p:grpSpPr bwMode="auto">
          <a:xfrm>
            <a:off x="1066800" y="1760538"/>
            <a:ext cx="7543800" cy="603250"/>
            <a:chOff x="622" y="1170"/>
            <a:chExt cx="4752" cy="380"/>
          </a:xfrm>
        </p:grpSpPr>
        <p:sp>
          <p:nvSpPr>
            <p:cNvPr id="22557" name="Rectangle 4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/</a:t>
              </a:r>
              <a:r>
                <a:rPr lang="zh-CN" altLang="en-US" sz="2400"/>
                <a:t>的</a:t>
              </a:r>
              <a:r>
                <a:rPr lang="en-US" altLang="zh-CN" sz="2400"/>
                <a:t>FCB</a:t>
              </a:r>
              <a:r>
                <a:rPr lang="zh-CN" altLang="en-US" sz="2400"/>
                <a:t>常驻内存，因为许多目录解析都从此处开始  </a:t>
              </a:r>
            </a:p>
          </p:txBody>
        </p:sp>
        <p:pic>
          <p:nvPicPr>
            <p:cNvPr id="22558" name="Picture 5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4230" name="Rectangle 6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某些目录文件的</a:t>
            </a:r>
            <a:r>
              <a:rPr lang="en-US" altLang="zh-CN"/>
              <a:t>FCB</a:t>
            </a:r>
            <a:r>
              <a:rPr lang="zh-CN" altLang="en-US"/>
              <a:t>可以常驻内存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64231" name="Group 7"/>
          <p:cNvGrpSpPr>
            <a:grpSpLocks/>
          </p:cNvGrpSpPr>
          <p:nvPr/>
        </p:nvGrpSpPr>
        <p:grpSpPr bwMode="auto">
          <a:xfrm>
            <a:off x="1066800" y="2286000"/>
            <a:ext cx="7543800" cy="603250"/>
            <a:chOff x="622" y="1170"/>
            <a:chExt cx="4752" cy="380"/>
          </a:xfrm>
        </p:grpSpPr>
        <p:sp>
          <p:nvSpPr>
            <p:cNvPr id="22555" name="Rectangle 8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当前目录</a:t>
              </a:r>
              <a:r>
                <a:rPr lang="en-US" altLang="zh-CN" sz="2400"/>
                <a:t>(cwd)</a:t>
              </a:r>
              <a:r>
                <a:rPr lang="zh-CN" altLang="en-US" sz="2400"/>
                <a:t>，如</a:t>
              </a:r>
              <a:r>
                <a:rPr lang="en-US" altLang="zh-CN" sz="2400"/>
                <a:t>gcc 1.c</a:t>
              </a:r>
              <a:r>
                <a:rPr lang="zh-CN" altLang="en-US" sz="2400"/>
                <a:t>。其</a:t>
              </a:r>
              <a:r>
                <a:rPr lang="en-US" altLang="zh-CN" sz="2400"/>
                <a:t>FCB</a:t>
              </a:r>
              <a:r>
                <a:rPr lang="zh-CN" altLang="en-US" sz="2400"/>
                <a:t>可驻内存</a:t>
              </a:r>
              <a:r>
                <a:rPr lang="en-US" altLang="zh-CN" sz="2400"/>
                <a:t>?  </a:t>
              </a:r>
            </a:p>
          </p:txBody>
        </p:sp>
        <p:pic>
          <p:nvPicPr>
            <p:cNvPr id="22556" name="Picture 9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4234" name="AutoShape 10"/>
          <p:cNvSpPr>
            <a:spLocks noChangeArrowheads="1"/>
          </p:cNvSpPr>
          <p:nvPr/>
        </p:nvSpPr>
        <p:spPr bwMode="auto">
          <a:xfrm rot="10800000">
            <a:off x="4648200" y="2819400"/>
            <a:ext cx="3505200" cy="762000"/>
          </a:xfrm>
          <a:prstGeom prst="wedgeRoundRectCallout">
            <a:avLst>
              <a:gd name="adj1" fmla="val 9056"/>
              <a:gd name="adj2" fmla="val 6707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ym typeface="Symbol" pitchFamily="18" charset="2"/>
              </a:rPr>
              <a:t>一段时间大多数文件访问集中在一个目录中</a:t>
            </a:r>
            <a:r>
              <a:rPr lang="en-US" altLang="zh-CN" sz="2000">
                <a:sym typeface="Symbol" pitchFamily="18" charset="2"/>
              </a:rPr>
              <a:t>(</a:t>
            </a:r>
            <a:r>
              <a:rPr lang="zh-CN" altLang="en-US" sz="2000">
                <a:sym typeface="Symbol" pitchFamily="18" charset="2"/>
              </a:rPr>
              <a:t>局部性</a:t>
            </a:r>
            <a:r>
              <a:rPr lang="en-US" altLang="zh-CN" sz="2000">
                <a:sym typeface="Symbol" pitchFamily="18" charset="2"/>
              </a:rPr>
              <a:t>)</a:t>
            </a:r>
            <a:endParaRPr lang="zh-CN" altLang="zh-CN" sz="2000">
              <a:sym typeface="Symbol" pitchFamily="18" charset="2"/>
            </a:endParaRPr>
          </a:p>
        </p:txBody>
      </p:sp>
      <p:sp>
        <p:nvSpPr>
          <p:cNvPr id="564235" name="Rectangle 11"/>
          <p:cNvSpPr>
            <a:spLocks noChangeArrowheads="1"/>
          </p:cNvSpPr>
          <p:nvPr/>
        </p:nvSpPr>
        <p:spPr bwMode="auto">
          <a:xfrm>
            <a:off x="774700" y="29718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/>
              <a:t>ls -l</a:t>
            </a:r>
            <a:r>
              <a:rPr lang="zh-CN" altLang="en-US"/>
              <a:t>的使用非常频繁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64236" name="Group 12"/>
          <p:cNvGrpSpPr>
            <a:grpSpLocks/>
          </p:cNvGrpSpPr>
          <p:nvPr/>
        </p:nvGrpSpPr>
        <p:grpSpPr bwMode="auto">
          <a:xfrm>
            <a:off x="1066800" y="3587750"/>
            <a:ext cx="7543800" cy="1114425"/>
            <a:chOff x="622" y="1170"/>
            <a:chExt cx="4752" cy="702"/>
          </a:xfrm>
        </p:grpSpPr>
        <p:sp>
          <p:nvSpPr>
            <p:cNvPr id="22553" name="Rectangle 13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怎么才能快速执行</a:t>
              </a:r>
              <a:r>
                <a:rPr lang="en-US" altLang="zh-CN" sz="2400"/>
                <a:t>?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同一目录中的文件</a:t>
              </a:r>
              <a:r>
                <a:rPr lang="en-US" altLang="zh-CN" sz="2400"/>
                <a:t>inode</a:t>
              </a:r>
              <a:r>
                <a:rPr lang="zh-CN" altLang="en-US" sz="2400"/>
                <a:t>在一个柱面</a:t>
              </a:r>
              <a:r>
                <a:rPr lang="en-US" altLang="zh-CN" sz="2400"/>
                <a:t>(</a:t>
              </a:r>
              <a:r>
                <a:rPr lang="zh-CN" altLang="en-US" sz="2400"/>
                <a:t>组</a:t>
              </a:r>
              <a:r>
                <a:rPr lang="en-US" altLang="zh-CN" sz="2400"/>
                <a:t>)!</a:t>
              </a:r>
            </a:p>
          </p:txBody>
        </p:sp>
        <p:pic>
          <p:nvPicPr>
            <p:cNvPr id="22554" name="Picture 14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4239" name="Group 15"/>
          <p:cNvGrpSpPr>
            <a:grpSpLocks/>
          </p:cNvGrpSpPr>
          <p:nvPr/>
        </p:nvGrpSpPr>
        <p:grpSpPr bwMode="auto">
          <a:xfrm>
            <a:off x="1066800" y="4600575"/>
            <a:ext cx="7543800" cy="603250"/>
            <a:chOff x="622" y="1170"/>
            <a:chExt cx="4752" cy="380"/>
          </a:xfrm>
        </p:grpSpPr>
        <p:sp>
          <p:nvSpPr>
            <p:cNvPr id="22551" name="Rectangle 16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需要重新设计</a:t>
              </a:r>
              <a:r>
                <a:rPr lang="en-US" altLang="zh-CN" sz="2400"/>
                <a:t>inode</a:t>
              </a:r>
              <a:r>
                <a:rPr lang="zh-CN" altLang="en-US" sz="2400"/>
                <a:t>、目录文件分配算法</a:t>
              </a:r>
              <a:r>
                <a:rPr lang="en-US" altLang="zh-CN" sz="2400"/>
                <a:t>…</a:t>
              </a:r>
            </a:p>
          </p:txBody>
        </p:sp>
        <p:pic>
          <p:nvPicPr>
            <p:cNvPr id="22552" name="Picture 17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4242" name="Rectangle 18"/>
          <p:cNvSpPr>
            <a:spLocks noChangeArrowheads="1"/>
          </p:cNvSpPr>
          <p:nvPr/>
        </p:nvSpPr>
        <p:spPr bwMode="auto">
          <a:xfrm>
            <a:off x="774700" y="53070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显然，还有许多提高文件系统效率的技术</a:t>
            </a:r>
            <a:r>
              <a:rPr lang="en-US" altLang="zh-CN">
                <a:solidFill>
                  <a:srgbClr val="FF0000"/>
                </a:solidFill>
              </a:rPr>
              <a:t>……</a:t>
            </a:r>
          </a:p>
        </p:txBody>
      </p:sp>
      <p:grpSp>
        <p:nvGrpSpPr>
          <p:cNvPr id="564243" name="Group 19"/>
          <p:cNvGrpSpPr>
            <a:grpSpLocks/>
          </p:cNvGrpSpPr>
          <p:nvPr/>
        </p:nvGrpSpPr>
        <p:grpSpPr bwMode="auto">
          <a:xfrm>
            <a:off x="1066800" y="5873750"/>
            <a:ext cx="7543800" cy="603250"/>
            <a:chOff x="622" y="1170"/>
            <a:chExt cx="4752" cy="380"/>
          </a:xfrm>
        </p:grpSpPr>
        <p:sp>
          <p:nvSpPr>
            <p:cNvPr id="22549" name="Rectangle 2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  <a:sym typeface="Symbol" pitchFamily="18" charset="2"/>
                </a:rPr>
                <a:t>需要自己去整理，这是操作系统课程显著特点之一</a:t>
              </a:r>
            </a:p>
          </p:txBody>
        </p:sp>
        <p:pic>
          <p:nvPicPr>
            <p:cNvPr id="22550" name="Picture 21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4246" name="Group 22"/>
          <p:cNvGrpSpPr>
            <a:grpSpLocks/>
          </p:cNvGrpSpPr>
          <p:nvPr/>
        </p:nvGrpSpPr>
        <p:grpSpPr bwMode="auto">
          <a:xfrm>
            <a:off x="7620000" y="4495800"/>
            <a:ext cx="1143000" cy="1066800"/>
            <a:chOff x="4800" y="2832"/>
            <a:chExt cx="720" cy="672"/>
          </a:xfrm>
        </p:grpSpPr>
        <p:sp>
          <p:nvSpPr>
            <p:cNvPr id="22542" name="Oval 23"/>
            <p:cNvSpPr>
              <a:spLocks noChangeArrowheads="1"/>
            </p:cNvSpPr>
            <p:nvPr/>
          </p:nvSpPr>
          <p:spPr bwMode="auto">
            <a:xfrm>
              <a:off x="4800" y="2832"/>
              <a:ext cx="720" cy="672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2543" name="Oval 24"/>
            <p:cNvSpPr>
              <a:spLocks noChangeArrowheads="1"/>
            </p:cNvSpPr>
            <p:nvPr/>
          </p:nvSpPr>
          <p:spPr bwMode="auto">
            <a:xfrm>
              <a:off x="4896" y="2928"/>
              <a:ext cx="528" cy="48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2544" name="Oval 25"/>
            <p:cNvSpPr>
              <a:spLocks noChangeArrowheads="1"/>
            </p:cNvSpPr>
            <p:nvPr/>
          </p:nvSpPr>
          <p:spPr bwMode="auto">
            <a:xfrm>
              <a:off x="4992" y="3024"/>
              <a:ext cx="336" cy="2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2545" name="Oval 26"/>
            <p:cNvSpPr>
              <a:spLocks noChangeArrowheads="1"/>
            </p:cNvSpPr>
            <p:nvPr/>
          </p:nvSpPr>
          <p:spPr bwMode="auto">
            <a:xfrm>
              <a:off x="5088" y="3093"/>
              <a:ext cx="144" cy="144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2546" name="Line 27"/>
            <p:cNvSpPr>
              <a:spLocks noChangeShapeType="1"/>
            </p:cNvSpPr>
            <p:nvPr/>
          </p:nvSpPr>
          <p:spPr bwMode="auto">
            <a:xfrm flipV="1">
              <a:off x="5136" y="2880"/>
              <a:ext cx="192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28"/>
            <p:cNvSpPr>
              <a:spLocks noChangeShapeType="1"/>
            </p:cNvSpPr>
            <p:nvPr/>
          </p:nvSpPr>
          <p:spPr bwMode="auto">
            <a:xfrm>
              <a:off x="5136" y="3168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Freeform 29"/>
            <p:cNvSpPr>
              <a:spLocks/>
            </p:cNvSpPr>
            <p:nvPr/>
          </p:nvSpPr>
          <p:spPr bwMode="auto">
            <a:xfrm>
              <a:off x="5328" y="2880"/>
              <a:ext cx="192" cy="288"/>
            </a:xfrm>
            <a:custGeom>
              <a:avLst/>
              <a:gdLst>
                <a:gd name="T0" fmla="*/ 0 w 192"/>
                <a:gd name="T1" fmla="*/ 0 h 288"/>
                <a:gd name="T2" fmla="*/ 144 w 192"/>
                <a:gd name="T3" fmla="*/ 96 h 288"/>
                <a:gd name="T4" fmla="*/ 192 w 192"/>
                <a:gd name="T5" fmla="*/ 288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cubicBezTo>
                    <a:pt x="56" y="24"/>
                    <a:pt x="112" y="48"/>
                    <a:pt x="144" y="96"/>
                  </a:cubicBezTo>
                  <a:cubicBezTo>
                    <a:pt x="176" y="144"/>
                    <a:pt x="184" y="216"/>
                    <a:pt x="192" y="28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4254" name="AutoShape 30"/>
          <p:cNvSpPr>
            <a:spLocks noChangeArrowheads="1"/>
          </p:cNvSpPr>
          <p:nvPr/>
        </p:nvSpPr>
        <p:spPr bwMode="auto">
          <a:xfrm rot="10800000">
            <a:off x="6553200" y="3581400"/>
            <a:ext cx="2590800" cy="762000"/>
          </a:xfrm>
          <a:prstGeom prst="wedgeRoundRectCallout">
            <a:avLst>
              <a:gd name="adj1" fmla="val -26287"/>
              <a:gd name="adj2" fmla="val -8916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ym typeface="Symbol" pitchFamily="18" charset="2"/>
              </a:rPr>
              <a:t>每个柱面组都有</a:t>
            </a:r>
            <a:r>
              <a:rPr lang="en-US" altLang="zh-CN" sz="2000">
                <a:sym typeface="Symbol" pitchFamily="18" charset="2"/>
              </a:rPr>
              <a:t>inode</a:t>
            </a:r>
            <a:r>
              <a:rPr lang="zh-CN" altLang="en-US" sz="2000">
                <a:sym typeface="Symbol" pitchFamily="18" charset="2"/>
              </a:rPr>
              <a:t>，空闲盘块</a:t>
            </a:r>
            <a:r>
              <a:rPr lang="en-US" altLang="zh-CN" sz="2000">
                <a:sym typeface="Symbol" pitchFamily="18" charset="2"/>
              </a:rPr>
              <a:t>…</a:t>
            </a:r>
            <a:endParaRPr lang="zh-CN" altLang="zh-CN" sz="200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6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6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6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64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6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6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6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6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0" grpId="0"/>
      <p:bldP spid="564234" grpId="0" animBg="1"/>
      <p:bldP spid="564235" grpId="0"/>
      <p:bldP spid="564242" grpId="0"/>
      <p:bldP spid="56425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良好运转的文件系统应该提供保护</a:t>
            </a:r>
          </a:p>
        </p:txBody>
      </p:sp>
      <p:sp>
        <p:nvSpPr>
          <p:cNvPr id="565251" name="Rectangle 3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文件用来存放用户的信息，用户应该能控制对文件的访问</a:t>
            </a:r>
            <a:r>
              <a:rPr lang="en-US" altLang="zh-CN"/>
              <a:t>: </a:t>
            </a:r>
            <a:r>
              <a:rPr lang="zh-CN" altLang="en-US">
                <a:solidFill>
                  <a:srgbClr val="FF0000"/>
                </a:solidFill>
              </a:rPr>
              <a:t>如只允许读</a:t>
            </a:r>
          </a:p>
        </p:txBody>
      </p:sp>
      <p:grpSp>
        <p:nvGrpSpPr>
          <p:cNvPr id="565252" name="Group 4"/>
          <p:cNvGrpSpPr>
            <a:grpSpLocks/>
          </p:cNvGrpSpPr>
          <p:nvPr/>
        </p:nvGrpSpPr>
        <p:grpSpPr bwMode="auto">
          <a:xfrm>
            <a:off x="1066800" y="2286000"/>
            <a:ext cx="7543800" cy="603250"/>
            <a:chOff x="622" y="1170"/>
            <a:chExt cx="4752" cy="380"/>
          </a:xfrm>
        </p:grpSpPr>
        <p:sp>
          <p:nvSpPr>
            <p:cNvPr id="23574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文件关联权限，哪些权限</a:t>
              </a:r>
              <a:r>
                <a:rPr lang="en-US" altLang="zh-CN" sz="2400"/>
                <a:t>? </a:t>
              </a:r>
              <a:r>
                <a:rPr lang="zh-CN" altLang="en-US" sz="2400"/>
                <a:t>放在哪里</a:t>
              </a:r>
              <a:r>
                <a:rPr lang="en-US" altLang="zh-CN" sz="2400"/>
                <a:t>?</a:t>
              </a:r>
            </a:p>
          </p:txBody>
        </p:sp>
        <p:pic>
          <p:nvPicPr>
            <p:cNvPr id="23575" name="Picture 6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5255" name="Group 7"/>
          <p:cNvGrpSpPr>
            <a:grpSpLocks/>
          </p:cNvGrpSpPr>
          <p:nvPr/>
        </p:nvGrpSpPr>
        <p:grpSpPr bwMode="auto">
          <a:xfrm>
            <a:off x="1066800" y="2825750"/>
            <a:ext cx="7543800" cy="603250"/>
            <a:chOff x="622" y="1170"/>
            <a:chExt cx="4752" cy="380"/>
          </a:xfrm>
        </p:grpSpPr>
        <p:sp>
          <p:nvSpPr>
            <p:cNvPr id="23572" name="Rectangle 8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权限</a:t>
              </a:r>
              <a:r>
                <a:rPr lang="en-US" altLang="zh-CN" sz="2400">
                  <a:solidFill>
                    <a:srgbClr val="FF0000"/>
                  </a:solidFill>
                </a:rPr>
                <a:t>: </a:t>
              </a:r>
              <a:r>
                <a:rPr lang="zh-CN" altLang="en-US" sz="2400">
                  <a:solidFill>
                    <a:srgbClr val="FF0000"/>
                  </a:solidFill>
                </a:rPr>
                <a:t>读</a:t>
              </a:r>
              <a:r>
                <a:rPr lang="en-US" altLang="zh-CN" sz="2400">
                  <a:solidFill>
                    <a:srgbClr val="FF0000"/>
                  </a:solidFill>
                </a:rPr>
                <a:t>/</a:t>
              </a:r>
              <a:r>
                <a:rPr lang="zh-CN" altLang="en-US" sz="2400">
                  <a:solidFill>
                    <a:srgbClr val="FF0000"/>
                  </a:solidFill>
                </a:rPr>
                <a:t>写</a:t>
              </a:r>
              <a:r>
                <a:rPr lang="en-US" altLang="zh-CN" sz="2400">
                  <a:solidFill>
                    <a:srgbClr val="FF0000"/>
                  </a:solidFill>
                </a:rPr>
                <a:t>/</a:t>
              </a:r>
              <a:r>
                <a:rPr lang="zh-CN" altLang="en-US" sz="2400">
                  <a:solidFill>
                    <a:srgbClr val="FF0000"/>
                  </a:solidFill>
                </a:rPr>
                <a:t>执行</a:t>
              </a:r>
              <a:r>
                <a:rPr lang="en-US" altLang="zh-CN" sz="2400">
                  <a:solidFill>
                    <a:srgbClr val="FF0000"/>
                  </a:solidFill>
                </a:rPr>
                <a:t>(r/w/x)</a:t>
              </a:r>
              <a:r>
                <a:rPr lang="zh-CN" altLang="en-US" sz="2400">
                  <a:solidFill>
                    <a:srgbClr val="FF0000"/>
                  </a:solidFill>
                </a:rPr>
                <a:t>，当然是放在文件头中</a:t>
              </a:r>
              <a:r>
                <a:rPr lang="en-US" altLang="zh-CN" sz="2400">
                  <a:solidFill>
                    <a:srgbClr val="FF0000"/>
                  </a:solidFill>
                </a:rPr>
                <a:t>!</a:t>
              </a:r>
            </a:p>
          </p:txBody>
        </p:sp>
        <p:pic>
          <p:nvPicPr>
            <p:cNvPr id="23573" name="Picture 9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5258" name="Group 10"/>
          <p:cNvGrpSpPr>
            <a:grpSpLocks/>
          </p:cNvGrpSpPr>
          <p:nvPr/>
        </p:nvGrpSpPr>
        <p:grpSpPr bwMode="auto">
          <a:xfrm>
            <a:off x="1066800" y="3359150"/>
            <a:ext cx="7543800" cy="603250"/>
            <a:chOff x="622" y="1170"/>
            <a:chExt cx="4752" cy="380"/>
          </a:xfrm>
        </p:grpSpPr>
        <p:sp>
          <p:nvSpPr>
            <p:cNvPr id="23570" name="Rectangle 11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一实例</a:t>
              </a:r>
              <a:r>
                <a:rPr lang="en-US" altLang="zh-CN" sz="2400"/>
                <a:t>:  drwxrwxrwx        root      staff       test/</a:t>
              </a:r>
            </a:p>
          </p:txBody>
        </p:sp>
        <p:pic>
          <p:nvPicPr>
            <p:cNvPr id="23571" name="Picture 12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61" name="AutoShape 13"/>
          <p:cNvSpPr>
            <a:spLocks noChangeArrowheads="1"/>
          </p:cNvSpPr>
          <p:nvPr/>
        </p:nvSpPr>
        <p:spPr bwMode="auto">
          <a:xfrm rot="10800000">
            <a:off x="1219200" y="4038600"/>
            <a:ext cx="3581400" cy="533400"/>
          </a:xfrm>
          <a:prstGeom prst="wedgeRoundRectCallout">
            <a:avLst>
              <a:gd name="adj1" fmla="val -21676"/>
              <a:gd name="adj2" fmla="val 8154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不同用户具有不同权限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565262" name="Group 14"/>
          <p:cNvGrpSpPr>
            <a:grpSpLocks/>
          </p:cNvGrpSpPr>
          <p:nvPr/>
        </p:nvGrpSpPr>
        <p:grpSpPr bwMode="auto">
          <a:xfrm>
            <a:off x="1066800" y="4495800"/>
            <a:ext cx="7543800" cy="603250"/>
            <a:chOff x="622" y="1170"/>
            <a:chExt cx="4752" cy="380"/>
          </a:xfrm>
        </p:grpSpPr>
        <p:sp>
          <p:nvSpPr>
            <p:cNvPr id="23568" name="Rectangle 1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如何强制执行</a:t>
              </a:r>
              <a:r>
                <a:rPr lang="en-US" altLang="zh-CN" sz="2400"/>
                <a:t>(enforce)?</a:t>
              </a:r>
            </a:p>
          </p:txBody>
        </p:sp>
        <p:pic>
          <p:nvPicPr>
            <p:cNvPr id="23569" name="Picture 16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65" name="AutoShape 17"/>
          <p:cNvSpPr>
            <a:spLocks noChangeArrowheads="1"/>
          </p:cNvSpPr>
          <p:nvPr/>
        </p:nvSpPr>
        <p:spPr bwMode="auto">
          <a:xfrm rot="10800000">
            <a:off x="4876800" y="4038600"/>
            <a:ext cx="1676400" cy="533400"/>
          </a:xfrm>
          <a:prstGeom prst="wedgeRoundRectCallout">
            <a:avLst>
              <a:gd name="adj1" fmla="val 8046"/>
              <a:gd name="adj2" fmla="val 8333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ym typeface="Symbol" pitchFamily="18" charset="2"/>
              </a:rPr>
              <a:t>owner id</a:t>
            </a:r>
            <a:endParaRPr lang="zh-CN" altLang="zh-CN" sz="2400">
              <a:sym typeface="Symbol" pitchFamily="18" charset="2"/>
            </a:endParaRPr>
          </a:p>
        </p:txBody>
      </p:sp>
      <p:sp>
        <p:nvSpPr>
          <p:cNvPr id="565266" name="AutoShape 18"/>
          <p:cNvSpPr>
            <a:spLocks noChangeArrowheads="1"/>
          </p:cNvSpPr>
          <p:nvPr/>
        </p:nvSpPr>
        <p:spPr bwMode="auto">
          <a:xfrm rot="10800000">
            <a:off x="6705600" y="4038600"/>
            <a:ext cx="1828800" cy="533400"/>
          </a:xfrm>
          <a:prstGeom prst="wedgeRoundRectCallout">
            <a:avLst>
              <a:gd name="adj1" fmla="val 48264"/>
              <a:gd name="adj2" fmla="val 8154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ym typeface="Symbol" pitchFamily="18" charset="2"/>
              </a:rPr>
              <a:t>group id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565267" name="Group 19"/>
          <p:cNvGrpSpPr>
            <a:grpSpLocks/>
          </p:cNvGrpSpPr>
          <p:nvPr/>
        </p:nvGrpSpPr>
        <p:grpSpPr bwMode="auto">
          <a:xfrm>
            <a:off x="1066800" y="5014913"/>
            <a:ext cx="7543800" cy="603250"/>
            <a:chOff x="622" y="1170"/>
            <a:chExt cx="4752" cy="380"/>
          </a:xfrm>
        </p:grpSpPr>
        <p:sp>
          <p:nvSpPr>
            <p:cNvPr id="23566" name="Rectangle 2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访问文件是由进程发起的，进程是由用户启动的</a:t>
              </a:r>
              <a:r>
                <a:rPr lang="en-US" altLang="zh-CN" sz="2400"/>
                <a:t>:</a:t>
              </a:r>
            </a:p>
          </p:txBody>
        </p:sp>
        <p:pic>
          <p:nvPicPr>
            <p:cNvPr id="23567" name="Picture 21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70" name="Rectangle 22"/>
          <p:cNvSpPr>
            <a:spLocks noChangeArrowheads="1"/>
          </p:cNvSpPr>
          <p:nvPr/>
        </p:nvSpPr>
        <p:spPr bwMode="auto">
          <a:xfrm>
            <a:off x="1524000" y="5594350"/>
            <a:ext cx="67564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(1)PCB</a:t>
            </a:r>
            <a:r>
              <a:rPr lang="zh-CN" altLang="en-US" sz="2000">
                <a:solidFill>
                  <a:srgbClr val="FF0000"/>
                </a:solidFill>
              </a:rPr>
              <a:t>中有</a:t>
            </a:r>
            <a:r>
              <a:rPr lang="en-US" altLang="zh-CN" sz="2000">
                <a:solidFill>
                  <a:srgbClr val="FF0000"/>
                </a:solidFill>
              </a:rPr>
              <a:t>uid</a:t>
            </a:r>
            <a:r>
              <a:rPr lang="zh-CN" altLang="en-US" sz="2000">
                <a:solidFill>
                  <a:srgbClr val="FF0000"/>
                </a:solidFill>
              </a:rPr>
              <a:t>和</a:t>
            </a:r>
            <a:r>
              <a:rPr lang="en-US" altLang="zh-CN" sz="2000">
                <a:solidFill>
                  <a:srgbClr val="FF0000"/>
                </a:solidFill>
              </a:rPr>
              <a:t>gid; (2)fork</a:t>
            </a:r>
            <a:r>
              <a:rPr lang="zh-CN" altLang="en-US" sz="2000">
                <a:solidFill>
                  <a:srgbClr val="FF0000"/>
                </a:solidFill>
              </a:rPr>
              <a:t>时设置</a:t>
            </a:r>
            <a:r>
              <a:rPr lang="en-US" altLang="zh-CN" sz="2000">
                <a:solidFill>
                  <a:srgbClr val="FF0000"/>
                </a:solidFill>
              </a:rPr>
              <a:t>; (3)</a:t>
            </a:r>
            <a:r>
              <a:rPr lang="zh-CN" altLang="en-US" sz="2000">
                <a:solidFill>
                  <a:srgbClr val="FF0000"/>
                </a:solidFill>
              </a:rPr>
              <a:t>这些信息在登录时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收集</a:t>
            </a:r>
            <a:r>
              <a:rPr lang="en-US" altLang="zh-CN" sz="2000">
                <a:solidFill>
                  <a:srgbClr val="FF0000"/>
                </a:solidFill>
              </a:rPr>
              <a:t>(</a:t>
            </a:r>
            <a:r>
              <a:rPr lang="zh-CN" altLang="en-US" sz="2000">
                <a:solidFill>
                  <a:srgbClr val="FF0000"/>
                </a:solidFill>
              </a:rPr>
              <a:t>从</a:t>
            </a:r>
            <a:r>
              <a:rPr lang="en-US" altLang="zh-CN" sz="2000">
                <a:solidFill>
                  <a:srgbClr val="FF0000"/>
                </a:solidFill>
              </a:rPr>
              <a:t>tty); (4)</a:t>
            </a:r>
            <a:r>
              <a:rPr lang="zh-CN" altLang="en-US" sz="2000">
                <a:solidFill>
                  <a:srgbClr val="FF0000"/>
                </a:solidFill>
              </a:rPr>
              <a:t>文件访问时校验</a:t>
            </a:r>
          </a:p>
        </p:txBody>
      </p:sp>
      <p:sp>
        <p:nvSpPr>
          <p:cNvPr id="565271" name="AutoShape 23"/>
          <p:cNvSpPr>
            <a:spLocks noChangeArrowheads="1"/>
          </p:cNvSpPr>
          <p:nvPr/>
        </p:nvSpPr>
        <p:spPr bwMode="auto">
          <a:xfrm rot="10800000">
            <a:off x="5410200" y="5972175"/>
            <a:ext cx="3352800" cy="838200"/>
          </a:xfrm>
          <a:prstGeom prst="wedgeRoundRectCallout">
            <a:avLst>
              <a:gd name="adj1" fmla="val 62685"/>
              <a:gd name="adj2" fmla="val 5530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又将许多东西联系在了一起</a:t>
            </a:r>
            <a:r>
              <a:rPr lang="en-US" altLang="zh-CN" sz="2400">
                <a:sym typeface="Symbol" pitchFamily="18" charset="2"/>
              </a:rPr>
              <a:t>…OS</a:t>
            </a:r>
            <a:r>
              <a:rPr lang="zh-CN" altLang="en-US" sz="2400">
                <a:sym typeface="Symbol" pitchFamily="18" charset="2"/>
              </a:rPr>
              <a:t>魅力所在</a:t>
            </a:r>
            <a:r>
              <a:rPr lang="en-US" altLang="zh-CN" sz="2400">
                <a:sym typeface="Symbol" pitchFamily="18" charset="2"/>
              </a:rPr>
              <a:t>!</a:t>
            </a:r>
            <a:endParaRPr lang="zh-CN" altLang="zh-CN" sz="240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6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65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6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65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65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251" grpId="0"/>
      <p:bldP spid="565261" grpId="0" animBg="1"/>
      <p:bldP spid="565265" grpId="0" animBg="1"/>
      <p:bldP spid="565266" grpId="0" animBg="1"/>
      <p:bldP spid="56527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回忆</a:t>
            </a:r>
            <a:r>
              <a:rPr lang="en-US" altLang="zh-CN" dirty="0" smtClean="0"/>
              <a:t>:</a:t>
            </a:r>
            <a:r>
              <a:rPr lang="zh-CN" altLang="en-US" dirty="0" smtClean="0"/>
              <a:t>进程控制块</a:t>
            </a:r>
            <a:r>
              <a:rPr lang="en-US" altLang="zh-CN" dirty="0" smtClean="0"/>
              <a:t>PCB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686800" cy="5791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381000" y="5562600"/>
            <a:ext cx="7848600" cy="10668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97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良好运转的文件系统似乎也应该容错</a:t>
            </a:r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有过这样的经历</a:t>
            </a:r>
            <a:r>
              <a:rPr lang="en-US" altLang="zh-CN"/>
              <a:t>?</a:t>
            </a:r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566276" name="Group 4"/>
          <p:cNvGrpSpPr>
            <a:grpSpLocks/>
          </p:cNvGrpSpPr>
          <p:nvPr/>
        </p:nvGrpSpPr>
        <p:grpSpPr bwMode="auto">
          <a:xfrm>
            <a:off x="1066800" y="1752600"/>
            <a:ext cx="7543800" cy="1114425"/>
            <a:chOff x="622" y="1170"/>
            <a:chExt cx="4752" cy="702"/>
          </a:xfrm>
        </p:grpSpPr>
        <p:sp>
          <p:nvSpPr>
            <p:cNvPr id="24614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用户当然不希望</a:t>
              </a:r>
              <a:r>
                <a:rPr lang="en-US" altLang="zh-CN" sz="2400"/>
                <a:t>: </a:t>
              </a:r>
              <a:r>
                <a:rPr lang="zh-CN" altLang="en-US" sz="2400"/>
                <a:t>早晨起来发现写了数月论文打不开了</a:t>
              </a:r>
              <a:r>
                <a:rPr lang="en-US" altLang="zh-CN" sz="2400"/>
                <a:t>(</a:t>
              </a:r>
              <a:r>
                <a:rPr lang="zh-CN" altLang="en-US" sz="2400"/>
                <a:t>如因下一块的</a:t>
              </a:r>
              <a:r>
                <a:rPr lang="en-US" altLang="zh-CN" sz="2400"/>
                <a:t>link</a:t>
              </a:r>
              <a:r>
                <a:rPr lang="zh-CN" altLang="en-US" sz="2400"/>
                <a:t>断了</a:t>
              </a:r>
              <a:r>
                <a:rPr lang="en-US" altLang="zh-CN" sz="2400"/>
                <a:t>)…</a:t>
              </a:r>
            </a:p>
          </p:txBody>
        </p:sp>
        <p:pic>
          <p:nvPicPr>
            <p:cNvPr id="24615" name="Picture 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6280" name="Group 8"/>
          <p:cNvGrpSpPr>
            <a:grpSpLocks/>
          </p:cNvGrpSpPr>
          <p:nvPr/>
        </p:nvGrpSpPr>
        <p:grpSpPr bwMode="auto">
          <a:xfrm>
            <a:off x="1066800" y="2847975"/>
            <a:ext cx="7543800" cy="1114425"/>
            <a:chOff x="622" y="1170"/>
            <a:chExt cx="4752" cy="702"/>
          </a:xfrm>
        </p:grpSpPr>
        <p:sp>
          <p:nvSpPr>
            <p:cNvPr id="24612" name="Rectangle 9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错误是难免的</a:t>
              </a:r>
              <a:r>
                <a:rPr lang="en-US" altLang="zh-CN" sz="2400"/>
                <a:t>: </a:t>
              </a:r>
              <a:r>
                <a:rPr lang="zh-CN" altLang="en-US" sz="2400"/>
                <a:t>误操作、突然断电、无处不在的电磁干扰</a:t>
              </a:r>
              <a:r>
                <a:rPr lang="en-US" altLang="zh-CN" sz="2400"/>
                <a:t>…</a:t>
              </a:r>
            </a:p>
          </p:txBody>
        </p:sp>
        <p:pic>
          <p:nvPicPr>
            <p:cNvPr id="24613" name="Picture 10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6283" name="Rectangle 11"/>
          <p:cNvSpPr>
            <a:spLocks noChangeArrowheads="1"/>
          </p:cNvSpPr>
          <p:nvPr/>
        </p:nvSpPr>
        <p:spPr bwMode="auto">
          <a:xfrm>
            <a:off x="2928938" y="3489325"/>
            <a:ext cx="5529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怎么办</a:t>
            </a:r>
            <a:r>
              <a:rPr lang="en-US" altLang="zh-CN" sz="2400">
                <a:solidFill>
                  <a:srgbClr val="FF0000"/>
                </a:solidFill>
              </a:rPr>
              <a:t>?  </a:t>
            </a:r>
            <a:r>
              <a:rPr lang="zh-CN" altLang="en-US" sz="2400">
                <a:solidFill>
                  <a:srgbClr val="FF0000"/>
                </a:solidFill>
              </a:rPr>
              <a:t>错误避免还是错误恢复</a:t>
            </a:r>
            <a:r>
              <a:rPr lang="en-US" altLang="zh-CN" sz="2400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566284" name="Group 12"/>
          <p:cNvGrpSpPr>
            <a:grpSpLocks/>
          </p:cNvGrpSpPr>
          <p:nvPr/>
        </p:nvGrpSpPr>
        <p:grpSpPr bwMode="auto">
          <a:xfrm>
            <a:off x="3886200" y="866775"/>
            <a:ext cx="4862513" cy="1090613"/>
            <a:chOff x="2265" y="538"/>
            <a:chExt cx="3063" cy="687"/>
          </a:xfrm>
        </p:grpSpPr>
        <p:sp>
          <p:nvSpPr>
            <p:cNvPr id="24601" name="Rectangle 13"/>
            <p:cNvSpPr>
              <a:spLocks noChangeArrowheads="1"/>
            </p:cNvSpPr>
            <p:nvPr/>
          </p:nvSpPr>
          <p:spPr bwMode="auto">
            <a:xfrm>
              <a:off x="3264" y="864"/>
              <a:ext cx="676" cy="312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Comic Sans MS" pitchFamily="66" charset="0"/>
                </a:rPr>
                <a:t>内存</a:t>
              </a:r>
            </a:p>
          </p:txBody>
        </p:sp>
        <p:sp>
          <p:nvSpPr>
            <p:cNvPr id="24602" name="Oval 14"/>
            <p:cNvSpPr>
              <a:spLocks noChangeArrowheads="1"/>
            </p:cNvSpPr>
            <p:nvPr/>
          </p:nvSpPr>
          <p:spPr bwMode="auto">
            <a:xfrm>
              <a:off x="4546" y="778"/>
              <a:ext cx="777" cy="169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3" name="Oval 15"/>
            <p:cNvSpPr>
              <a:spLocks noChangeArrowheads="1"/>
            </p:cNvSpPr>
            <p:nvPr/>
          </p:nvSpPr>
          <p:spPr bwMode="auto">
            <a:xfrm>
              <a:off x="4546" y="1056"/>
              <a:ext cx="777" cy="169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4" name="Line 16"/>
            <p:cNvSpPr>
              <a:spLocks noChangeShapeType="1"/>
            </p:cNvSpPr>
            <p:nvPr/>
          </p:nvSpPr>
          <p:spPr bwMode="auto">
            <a:xfrm>
              <a:off x="4546" y="879"/>
              <a:ext cx="14" cy="27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5" name="Line 17"/>
            <p:cNvSpPr>
              <a:spLocks noChangeShapeType="1"/>
            </p:cNvSpPr>
            <p:nvPr/>
          </p:nvSpPr>
          <p:spPr bwMode="auto">
            <a:xfrm>
              <a:off x="5323" y="879"/>
              <a:ext cx="5" cy="27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6" name="Rectangle 18"/>
            <p:cNvSpPr>
              <a:spLocks noChangeArrowheads="1"/>
            </p:cNvSpPr>
            <p:nvPr/>
          </p:nvSpPr>
          <p:spPr bwMode="auto">
            <a:xfrm>
              <a:off x="3705" y="874"/>
              <a:ext cx="233" cy="67"/>
            </a:xfrm>
            <a:prstGeom prst="rect">
              <a:avLst/>
            </a:prstGeom>
            <a:solidFill>
              <a:srgbClr val="66FF66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7" name="Line 19"/>
            <p:cNvSpPr>
              <a:spLocks noChangeShapeType="1"/>
            </p:cNvSpPr>
            <p:nvPr/>
          </p:nvSpPr>
          <p:spPr bwMode="auto">
            <a:xfrm>
              <a:off x="3945" y="922"/>
              <a:ext cx="738" cy="10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8" name="Rectangle 20"/>
            <p:cNvSpPr>
              <a:spLocks noChangeArrowheads="1"/>
            </p:cNvSpPr>
            <p:nvPr/>
          </p:nvSpPr>
          <p:spPr bwMode="auto">
            <a:xfrm>
              <a:off x="4662" y="1014"/>
              <a:ext cx="234" cy="68"/>
            </a:xfrm>
            <a:prstGeom prst="rect">
              <a:avLst/>
            </a:prstGeom>
            <a:solidFill>
              <a:srgbClr val="66FF66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9" name="AutoShape 21"/>
            <p:cNvSpPr>
              <a:spLocks noChangeArrowheads="1"/>
            </p:cNvSpPr>
            <p:nvPr/>
          </p:nvSpPr>
          <p:spPr bwMode="auto">
            <a:xfrm>
              <a:off x="2841" y="682"/>
              <a:ext cx="505" cy="237"/>
            </a:xfrm>
            <a:prstGeom prst="lightningBol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10" name="AutoShape 22"/>
            <p:cNvSpPr>
              <a:spLocks noChangeArrowheads="1"/>
            </p:cNvSpPr>
            <p:nvPr/>
          </p:nvSpPr>
          <p:spPr bwMode="auto">
            <a:xfrm>
              <a:off x="2265" y="538"/>
              <a:ext cx="777" cy="371"/>
            </a:xfrm>
            <a:prstGeom prst="irregularSeal2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11" name="Text Box 23"/>
            <p:cNvSpPr txBox="1">
              <a:spLocks noChangeArrowheads="1"/>
            </p:cNvSpPr>
            <p:nvPr/>
          </p:nvSpPr>
          <p:spPr bwMode="auto">
            <a:xfrm>
              <a:off x="2363" y="586"/>
              <a:ext cx="53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mic Sans MS" pitchFamily="66" charset="0"/>
                </a:rPr>
                <a:t>crash</a:t>
              </a:r>
            </a:p>
          </p:txBody>
        </p:sp>
      </p:grpSp>
      <p:grpSp>
        <p:nvGrpSpPr>
          <p:cNvPr id="566296" name="Group 24"/>
          <p:cNvGrpSpPr>
            <a:grpSpLocks/>
          </p:cNvGrpSpPr>
          <p:nvPr/>
        </p:nvGrpSpPr>
        <p:grpSpPr bwMode="auto">
          <a:xfrm>
            <a:off x="1066800" y="4114800"/>
            <a:ext cx="7543800" cy="603250"/>
            <a:chOff x="622" y="1170"/>
            <a:chExt cx="4752" cy="380"/>
          </a:xfrm>
        </p:grpSpPr>
        <p:sp>
          <p:nvSpPr>
            <p:cNvPr id="24599" name="Rectangle 2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RAID</a:t>
              </a:r>
              <a:r>
                <a:rPr lang="en-US" altLang="zh-CN" sz="2400"/>
                <a:t>(Redundant Arrays of Inexpensive Disks)</a:t>
              </a:r>
            </a:p>
          </p:txBody>
        </p:sp>
        <p:pic>
          <p:nvPicPr>
            <p:cNvPr id="24600" name="Picture 2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6299" name="AutoShape 27"/>
          <p:cNvSpPr>
            <a:spLocks noChangeArrowheads="1"/>
          </p:cNvSpPr>
          <p:nvPr/>
        </p:nvSpPr>
        <p:spPr bwMode="auto">
          <a:xfrm>
            <a:off x="7543800" y="4953000"/>
            <a:ext cx="838200" cy="838200"/>
          </a:xfrm>
          <a:prstGeom prst="can">
            <a:avLst>
              <a:gd name="adj" fmla="val 25000"/>
            </a:avLst>
          </a:prstGeom>
          <a:solidFill>
            <a:srgbClr val="FF66CC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66300" name="AutoShape 28"/>
          <p:cNvSpPr>
            <a:spLocks noChangeArrowheads="1"/>
          </p:cNvSpPr>
          <p:nvPr/>
        </p:nvSpPr>
        <p:spPr bwMode="auto">
          <a:xfrm>
            <a:off x="6019800" y="4953000"/>
            <a:ext cx="838200" cy="838200"/>
          </a:xfrm>
          <a:prstGeom prst="can">
            <a:avLst>
              <a:gd name="adj" fmla="val 25000"/>
            </a:avLst>
          </a:prstGeom>
          <a:solidFill>
            <a:srgbClr val="53FB25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66301" name="Group 29"/>
          <p:cNvGrpSpPr>
            <a:grpSpLocks/>
          </p:cNvGrpSpPr>
          <p:nvPr/>
        </p:nvGrpSpPr>
        <p:grpSpPr bwMode="auto">
          <a:xfrm>
            <a:off x="1066800" y="4752976"/>
            <a:ext cx="7543800" cy="1643063"/>
            <a:chOff x="622" y="1170"/>
            <a:chExt cx="4752" cy="1035"/>
          </a:xfrm>
        </p:grpSpPr>
        <p:sp>
          <p:nvSpPr>
            <p:cNvPr id="24597" name="Rectangle 30"/>
            <p:cNvSpPr>
              <a:spLocks noChangeArrowheads="1"/>
            </p:cNvSpPr>
            <p:nvPr/>
          </p:nvSpPr>
          <p:spPr bwMode="auto">
            <a:xfrm>
              <a:off x="622" y="1170"/>
              <a:ext cx="4752" cy="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/>
                <a:t>RAID</a:t>
              </a:r>
              <a:r>
                <a:rPr lang="zh-CN" altLang="en-US" sz="2400" dirty="0"/>
                <a:t>基本思想就是</a:t>
              </a:r>
              <a:r>
                <a:rPr lang="zh-CN" altLang="en-US" sz="2400" dirty="0">
                  <a:solidFill>
                    <a:srgbClr val="FF0000"/>
                  </a:solidFill>
                </a:rPr>
                <a:t>冗余</a:t>
              </a:r>
              <a:r>
                <a:rPr lang="en-US" altLang="zh-CN" sz="2400" dirty="0">
                  <a:solidFill>
                    <a:srgbClr val="FF0000"/>
                  </a:solidFill>
                </a:rPr>
                <a:t>(R): 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如在镜像磁盘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上备份</a:t>
              </a:r>
              <a:r>
                <a:rPr lang="zh-CN" altLang="en-US" sz="2400" dirty="0">
                  <a:solidFill>
                    <a:srgbClr val="FF0000"/>
                  </a:solidFill>
                </a:rPr>
                <a:t>数据</a:t>
              </a:r>
              <a:r>
                <a:rPr lang="zh-CN" altLang="en-US" sz="2400" dirty="0"/>
                <a:t>，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发现错误时</a:t>
              </a:r>
              <a:r>
                <a:rPr lang="zh-CN" altLang="en-US" sz="2400" dirty="0" smtClean="0"/>
                <a:t>拷贝镜像磁盘</a:t>
              </a:r>
              <a:r>
                <a:rPr lang="en-US" altLang="zh-CN" sz="2400" dirty="0"/>
                <a:t>(</a:t>
              </a:r>
              <a:r>
                <a:rPr lang="zh-CN" altLang="en-US" sz="2400" dirty="0"/>
                <a:t>恢复</a:t>
              </a:r>
              <a:r>
                <a:rPr lang="en-US" altLang="zh-CN" sz="2400" dirty="0"/>
                <a:t>)</a:t>
              </a:r>
            </a:p>
          </p:txBody>
        </p:sp>
        <p:pic>
          <p:nvPicPr>
            <p:cNvPr id="24598" name="Picture 31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6304" name="Rectangle 32"/>
          <p:cNvSpPr>
            <a:spLocks noChangeArrowheads="1"/>
          </p:cNvSpPr>
          <p:nvPr/>
        </p:nvSpPr>
        <p:spPr bwMode="auto">
          <a:xfrm>
            <a:off x="7315200" y="6096000"/>
            <a:ext cx="1143000" cy="5334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内存</a:t>
            </a:r>
          </a:p>
        </p:txBody>
      </p:sp>
      <p:sp>
        <p:nvSpPr>
          <p:cNvPr id="566305" name="AutoShape 33"/>
          <p:cNvSpPr>
            <a:spLocks noChangeArrowheads="1"/>
          </p:cNvSpPr>
          <p:nvPr/>
        </p:nvSpPr>
        <p:spPr bwMode="auto">
          <a:xfrm>
            <a:off x="7696200" y="5791200"/>
            <a:ext cx="228600" cy="304800"/>
          </a:xfrm>
          <a:prstGeom prst="upDownArrow">
            <a:avLst>
              <a:gd name="adj1" fmla="val 50000"/>
              <a:gd name="adj2" fmla="val 2666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66306" name="Group 34"/>
          <p:cNvGrpSpPr>
            <a:grpSpLocks/>
          </p:cNvGrpSpPr>
          <p:nvPr/>
        </p:nvGrpSpPr>
        <p:grpSpPr bwMode="auto">
          <a:xfrm>
            <a:off x="6172200" y="5791200"/>
            <a:ext cx="1143000" cy="625475"/>
            <a:chOff x="3744" y="3552"/>
            <a:chExt cx="672" cy="394"/>
          </a:xfrm>
        </p:grpSpPr>
        <p:sp>
          <p:nvSpPr>
            <p:cNvPr id="24595" name="Freeform 35"/>
            <p:cNvSpPr>
              <a:spLocks/>
            </p:cNvSpPr>
            <p:nvPr/>
          </p:nvSpPr>
          <p:spPr bwMode="auto">
            <a:xfrm>
              <a:off x="4080" y="3552"/>
              <a:ext cx="336" cy="368"/>
            </a:xfrm>
            <a:custGeom>
              <a:avLst/>
              <a:gdLst>
                <a:gd name="T0" fmla="*/ 336 w 336"/>
                <a:gd name="T1" fmla="*/ 336 h 368"/>
                <a:gd name="T2" fmla="*/ 192 w 336"/>
                <a:gd name="T3" fmla="*/ 336 h 368"/>
                <a:gd name="T4" fmla="*/ 48 w 336"/>
                <a:gd name="T5" fmla="*/ 144 h 368"/>
                <a:gd name="T6" fmla="*/ 0 w 336"/>
                <a:gd name="T7" fmla="*/ 0 h 3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368">
                  <a:moveTo>
                    <a:pt x="336" y="336"/>
                  </a:moveTo>
                  <a:cubicBezTo>
                    <a:pt x="288" y="352"/>
                    <a:pt x="240" y="368"/>
                    <a:pt x="192" y="336"/>
                  </a:cubicBezTo>
                  <a:cubicBezTo>
                    <a:pt x="144" y="304"/>
                    <a:pt x="80" y="200"/>
                    <a:pt x="48" y="144"/>
                  </a:cubicBezTo>
                  <a:cubicBezTo>
                    <a:pt x="16" y="88"/>
                    <a:pt x="8" y="44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Text Box 36"/>
            <p:cNvSpPr txBox="1">
              <a:spLocks noChangeArrowheads="1"/>
            </p:cNvSpPr>
            <p:nvPr/>
          </p:nvSpPr>
          <p:spPr bwMode="auto">
            <a:xfrm>
              <a:off x="3744" y="3696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出错</a:t>
              </a:r>
            </a:p>
          </p:txBody>
        </p:sp>
      </p:grpSp>
      <p:grpSp>
        <p:nvGrpSpPr>
          <p:cNvPr id="566309" name="Group 37"/>
          <p:cNvGrpSpPr>
            <a:grpSpLocks/>
          </p:cNvGrpSpPr>
          <p:nvPr/>
        </p:nvGrpSpPr>
        <p:grpSpPr bwMode="auto">
          <a:xfrm>
            <a:off x="6843713" y="4967288"/>
            <a:ext cx="914400" cy="595312"/>
            <a:chOff x="4119" y="3033"/>
            <a:chExt cx="576" cy="375"/>
          </a:xfrm>
        </p:grpSpPr>
        <p:sp>
          <p:nvSpPr>
            <p:cNvPr id="24593" name="AutoShape 38"/>
            <p:cNvSpPr>
              <a:spLocks noChangeArrowheads="1"/>
            </p:cNvSpPr>
            <p:nvPr/>
          </p:nvSpPr>
          <p:spPr bwMode="auto">
            <a:xfrm>
              <a:off x="4224" y="3216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bg1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594" name="Text Box 39"/>
            <p:cNvSpPr txBox="1">
              <a:spLocks noChangeArrowheads="1"/>
            </p:cNvSpPr>
            <p:nvPr/>
          </p:nvSpPr>
          <p:spPr bwMode="auto">
            <a:xfrm>
              <a:off x="4119" y="3033"/>
              <a:ext cx="5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rgbClr val="FF0000"/>
                  </a:solidFill>
                </a:rPr>
                <a:t>复制</a:t>
              </a:r>
            </a:p>
          </p:txBody>
        </p:sp>
      </p:grpSp>
      <p:sp>
        <p:nvSpPr>
          <p:cNvPr id="566312" name="AutoShape 40"/>
          <p:cNvSpPr>
            <a:spLocks noChangeArrowheads="1"/>
          </p:cNvSpPr>
          <p:nvPr/>
        </p:nvSpPr>
        <p:spPr bwMode="auto">
          <a:xfrm rot="-2801081">
            <a:off x="6915944" y="5601494"/>
            <a:ext cx="230187" cy="631825"/>
          </a:xfrm>
          <a:prstGeom prst="upDownArrow">
            <a:avLst>
              <a:gd name="adj1" fmla="val 50000"/>
              <a:gd name="adj2" fmla="val 5489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66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6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6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6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6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6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66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6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6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6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5" grpId="0"/>
      <p:bldP spid="566283" grpId="0"/>
      <p:bldP spid="566299" grpId="0" animBg="1"/>
      <p:bldP spid="566300" grpId="0" animBg="1"/>
      <p:bldP spid="566304" grpId="0" animBg="1"/>
      <p:bldP spid="566305" grpId="0" animBg="1"/>
      <p:bldP spid="566305" grpId="1" animBg="1"/>
      <p:bldP spid="5663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RAID</a:t>
            </a:r>
            <a:r>
              <a:rPr lang="zh-CN" altLang="en-US" smtClean="0"/>
              <a:t>的简单实现</a:t>
            </a:r>
          </a:p>
        </p:txBody>
      </p:sp>
      <p:sp>
        <p:nvSpPr>
          <p:cNvPr id="567299" name="Rectangle 3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首先需要判断是否出错</a:t>
            </a:r>
            <a:r>
              <a:rPr lang="en-US" altLang="zh-CN"/>
              <a:t>?</a:t>
            </a:r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567300" name="Group 4"/>
          <p:cNvGrpSpPr>
            <a:grpSpLocks/>
          </p:cNvGrpSpPr>
          <p:nvPr/>
        </p:nvGrpSpPr>
        <p:grpSpPr bwMode="auto">
          <a:xfrm>
            <a:off x="990600" y="1905000"/>
            <a:ext cx="4627563" cy="685800"/>
            <a:chOff x="1104" y="1200"/>
            <a:chExt cx="2915" cy="432"/>
          </a:xfrm>
        </p:grpSpPr>
        <p:sp>
          <p:nvSpPr>
            <p:cNvPr id="25634" name="Rectangle 5"/>
            <p:cNvSpPr>
              <a:spLocks noChangeArrowheads="1"/>
            </p:cNvSpPr>
            <p:nvPr/>
          </p:nvSpPr>
          <p:spPr bwMode="auto">
            <a:xfrm>
              <a:off x="1920" y="1200"/>
              <a:ext cx="816" cy="432"/>
            </a:xfrm>
            <a:prstGeom prst="rect">
              <a:avLst/>
            </a:prstGeom>
            <a:solidFill>
              <a:srgbClr val="66FF66"/>
            </a:solidFill>
            <a:ln w="38100">
              <a:solidFill>
                <a:srgbClr val="0F0C1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5635" name="Text Box 6"/>
            <p:cNvSpPr txBox="1">
              <a:spLocks noChangeArrowheads="1"/>
            </p:cNvSpPr>
            <p:nvPr/>
          </p:nvSpPr>
          <p:spPr bwMode="auto">
            <a:xfrm>
              <a:off x="1104" y="1272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F0C1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</a:rPr>
                <a:t>cksum(       blk       )</a:t>
              </a:r>
            </a:p>
          </p:txBody>
        </p:sp>
        <p:sp>
          <p:nvSpPr>
            <p:cNvPr id="25636" name="Line 7"/>
            <p:cNvSpPr>
              <a:spLocks noChangeShapeType="1"/>
            </p:cNvSpPr>
            <p:nvPr/>
          </p:nvSpPr>
          <p:spPr bwMode="auto">
            <a:xfrm>
              <a:off x="2976" y="1416"/>
              <a:ext cx="432" cy="0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37" name="Text Box 8"/>
            <p:cNvSpPr txBox="1">
              <a:spLocks noChangeArrowheads="1"/>
            </p:cNvSpPr>
            <p:nvPr/>
          </p:nvSpPr>
          <p:spPr bwMode="auto">
            <a:xfrm>
              <a:off x="3368" y="1272"/>
              <a:ext cx="6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F0C1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</a:rPr>
                <a:t>45148</a:t>
              </a:r>
            </a:p>
          </p:txBody>
        </p:sp>
      </p:grpSp>
      <p:grpSp>
        <p:nvGrpSpPr>
          <p:cNvPr id="567305" name="Group 9"/>
          <p:cNvGrpSpPr>
            <a:grpSpLocks/>
          </p:cNvGrpSpPr>
          <p:nvPr/>
        </p:nvGrpSpPr>
        <p:grpSpPr bwMode="auto">
          <a:xfrm>
            <a:off x="5791200" y="2362200"/>
            <a:ext cx="1295400" cy="1169988"/>
            <a:chOff x="3648" y="1488"/>
            <a:chExt cx="816" cy="737"/>
          </a:xfrm>
        </p:grpSpPr>
        <p:sp>
          <p:nvSpPr>
            <p:cNvPr id="25631" name="Rectangle 10"/>
            <p:cNvSpPr>
              <a:spLocks noChangeArrowheads="1"/>
            </p:cNvSpPr>
            <p:nvPr/>
          </p:nvSpPr>
          <p:spPr bwMode="auto">
            <a:xfrm>
              <a:off x="3648" y="1776"/>
              <a:ext cx="816" cy="449"/>
            </a:xfrm>
            <a:prstGeom prst="rect">
              <a:avLst/>
            </a:prstGeom>
            <a:solidFill>
              <a:srgbClr val="66FF66"/>
            </a:solidFill>
            <a:ln w="38100">
              <a:solidFill>
                <a:srgbClr val="0F0C1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5632" name="Rectangle 11"/>
            <p:cNvSpPr>
              <a:spLocks noChangeArrowheads="1"/>
            </p:cNvSpPr>
            <p:nvPr/>
          </p:nvSpPr>
          <p:spPr bwMode="auto">
            <a:xfrm>
              <a:off x="3648" y="1505"/>
              <a:ext cx="816" cy="271"/>
            </a:xfrm>
            <a:prstGeom prst="rect">
              <a:avLst/>
            </a:prstGeom>
            <a:noFill/>
            <a:ln w="38100">
              <a:solidFill>
                <a:srgbClr val="0F0C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5633" name="Text Box 12"/>
            <p:cNvSpPr txBox="1">
              <a:spLocks noChangeArrowheads="1"/>
            </p:cNvSpPr>
            <p:nvPr/>
          </p:nvSpPr>
          <p:spPr bwMode="auto">
            <a:xfrm>
              <a:off x="3707" y="1488"/>
              <a:ext cx="6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F0C1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</a:rPr>
                <a:t>45148</a:t>
              </a:r>
            </a:p>
          </p:txBody>
        </p:sp>
      </p:grpSp>
      <p:sp>
        <p:nvSpPr>
          <p:cNvPr id="25606" name="Text Box 13"/>
          <p:cNvSpPr txBox="1">
            <a:spLocks noChangeArrowheads="1"/>
          </p:cNvSpPr>
          <p:nvPr/>
        </p:nvSpPr>
        <p:spPr bwMode="auto">
          <a:xfrm>
            <a:off x="4876800" y="27701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F0C1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accent2"/>
              </a:solidFill>
            </a:endParaRPr>
          </a:p>
        </p:txBody>
      </p:sp>
      <p:sp>
        <p:nvSpPr>
          <p:cNvPr id="567310" name="Freeform 14"/>
          <p:cNvSpPr>
            <a:spLocks/>
          </p:cNvSpPr>
          <p:nvPr/>
        </p:nvSpPr>
        <p:spPr bwMode="auto">
          <a:xfrm>
            <a:off x="3505200" y="2438400"/>
            <a:ext cx="2438400" cy="774700"/>
          </a:xfrm>
          <a:custGeom>
            <a:avLst/>
            <a:gdLst>
              <a:gd name="T0" fmla="*/ 2147483647 w 1536"/>
              <a:gd name="T1" fmla="*/ 2147483647 h 488"/>
              <a:gd name="T2" fmla="*/ 2147483647 w 1536"/>
              <a:gd name="T3" fmla="*/ 2147483647 h 488"/>
              <a:gd name="T4" fmla="*/ 2147483647 w 1536"/>
              <a:gd name="T5" fmla="*/ 2147483647 h 488"/>
              <a:gd name="T6" fmla="*/ 2147483647 w 1536"/>
              <a:gd name="T7" fmla="*/ 2147483647 h 488"/>
              <a:gd name="T8" fmla="*/ 0 w 1536"/>
              <a:gd name="T9" fmla="*/ 0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6" h="488">
                <a:moveTo>
                  <a:pt x="1536" y="480"/>
                </a:moveTo>
                <a:cubicBezTo>
                  <a:pt x="1524" y="484"/>
                  <a:pt x="1512" y="488"/>
                  <a:pt x="1440" y="480"/>
                </a:cubicBezTo>
                <a:cubicBezTo>
                  <a:pt x="1368" y="472"/>
                  <a:pt x="1272" y="480"/>
                  <a:pt x="1104" y="432"/>
                </a:cubicBezTo>
                <a:cubicBezTo>
                  <a:pt x="936" y="384"/>
                  <a:pt x="616" y="264"/>
                  <a:pt x="432" y="192"/>
                </a:cubicBezTo>
                <a:cubicBezTo>
                  <a:pt x="248" y="120"/>
                  <a:pt x="124" y="60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67311" name="Group 15"/>
          <p:cNvGrpSpPr>
            <a:grpSpLocks/>
          </p:cNvGrpSpPr>
          <p:nvPr/>
        </p:nvGrpSpPr>
        <p:grpSpPr bwMode="auto">
          <a:xfrm>
            <a:off x="5562600" y="1371600"/>
            <a:ext cx="838200" cy="838200"/>
            <a:chOff x="3504" y="864"/>
            <a:chExt cx="528" cy="528"/>
          </a:xfrm>
        </p:grpSpPr>
        <p:sp>
          <p:nvSpPr>
            <p:cNvPr id="25628" name="Freeform 16"/>
            <p:cNvSpPr>
              <a:spLocks/>
            </p:cNvSpPr>
            <p:nvPr/>
          </p:nvSpPr>
          <p:spPr bwMode="auto">
            <a:xfrm>
              <a:off x="3504" y="1152"/>
              <a:ext cx="240" cy="144"/>
            </a:xfrm>
            <a:custGeom>
              <a:avLst/>
              <a:gdLst>
                <a:gd name="T0" fmla="*/ 0 w 240"/>
                <a:gd name="T1" fmla="*/ 144 h 144"/>
                <a:gd name="T2" fmla="*/ 192 w 240"/>
                <a:gd name="T3" fmla="*/ 48 h 144"/>
                <a:gd name="T4" fmla="*/ 240 w 240"/>
                <a:gd name="T5" fmla="*/ 0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" h="144">
                  <a:moveTo>
                    <a:pt x="0" y="144"/>
                  </a:moveTo>
                  <a:cubicBezTo>
                    <a:pt x="76" y="108"/>
                    <a:pt x="152" y="72"/>
                    <a:pt x="192" y="48"/>
                  </a:cubicBezTo>
                  <a:cubicBezTo>
                    <a:pt x="232" y="24"/>
                    <a:pt x="236" y="12"/>
                    <a:pt x="24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9" name="Freeform 17"/>
            <p:cNvSpPr>
              <a:spLocks/>
            </p:cNvSpPr>
            <p:nvPr/>
          </p:nvSpPr>
          <p:spPr bwMode="auto">
            <a:xfrm rot="-4878819">
              <a:off x="3744" y="1200"/>
              <a:ext cx="240" cy="144"/>
            </a:xfrm>
            <a:custGeom>
              <a:avLst/>
              <a:gdLst>
                <a:gd name="T0" fmla="*/ 0 w 240"/>
                <a:gd name="T1" fmla="*/ 144 h 144"/>
                <a:gd name="T2" fmla="*/ 192 w 240"/>
                <a:gd name="T3" fmla="*/ 48 h 144"/>
                <a:gd name="T4" fmla="*/ 240 w 240"/>
                <a:gd name="T5" fmla="*/ 0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" h="144">
                  <a:moveTo>
                    <a:pt x="0" y="144"/>
                  </a:moveTo>
                  <a:cubicBezTo>
                    <a:pt x="76" y="108"/>
                    <a:pt x="152" y="72"/>
                    <a:pt x="192" y="48"/>
                  </a:cubicBezTo>
                  <a:cubicBezTo>
                    <a:pt x="232" y="24"/>
                    <a:pt x="236" y="12"/>
                    <a:pt x="24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0" name="Text Box 18"/>
            <p:cNvSpPr txBox="1">
              <a:spLocks noChangeArrowheads="1"/>
            </p:cNvSpPr>
            <p:nvPr/>
          </p:nvSpPr>
          <p:spPr bwMode="auto">
            <a:xfrm>
              <a:off x="3504" y="86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对比</a:t>
              </a:r>
            </a:p>
          </p:txBody>
        </p:sp>
      </p:grpSp>
      <p:sp>
        <p:nvSpPr>
          <p:cNvPr id="567315" name="Rectangle 19"/>
          <p:cNvSpPr>
            <a:spLocks noChangeArrowheads="1"/>
          </p:cNvSpPr>
          <p:nvPr/>
        </p:nvSpPr>
        <p:spPr bwMode="auto">
          <a:xfrm>
            <a:off x="762000" y="36576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此时的磁盘读写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67316" name="AutoShape 20"/>
          <p:cNvSpPr>
            <a:spLocks noChangeArrowheads="1"/>
          </p:cNvSpPr>
          <p:nvPr/>
        </p:nvSpPr>
        <p:spPr bwMode="auto">
          <a:xfrm>
            <a:off x="7772400" y="4038600"/>
            <a:ext cx="838200" cy="838200"/>
          </a:xfrm>
          <a:prstGeom prst="can">
            <a:avLst>
              <a:gd name="adj" fmla="val 25000"/>
            </a:avLst>
          </a:prstGeom>
          <a:solidFill>
            <a:srgbClr val="FF66CC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67317" name="AutoShape 21"/>
          <p:cNvSpPr>
            <a:spLocks noChangeArrowheads="1"/>
          </p:cNvSpPr>
          <p:nvPr/>
        </p:nvSpPr>
        <p:spPr bwMode="auto">
          <a:xfrm>
            <a:off x="6248400" y="4038600"/>
            <a:ext cx="838200" cy="838200"/>
          </a:xfrm>
          <a:prstGeom prst="can">
            <a:avLst>
              <a:gd name="adj" fmla="val 25000"/>
            </a:avLst>
          </a:prstGeom>
          <a:solidFill>
            <a:srgbClr val="53FB25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67318" name="Rectangle 22"/>
          <p:cNvSpPr>
            <a:spLocks noChangeArrowheads="1"/>
          </p:cNvSpPr>
          <p:nvPr/>
        </p:nvSpPr>
        <p:spPr bwMode="auto">
          <a:xfrm>
            <a:off x="7543800" y="5181600"/>
            <a:ext cx="1143000" cy="5334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内存</a:t>
            </a:r>
          </a:p>
        </p:txBody>
      </p:sp>
      <p:sp>
        <p:nvSpPr>
          <p:cNvPr id="567319" name="AutoShape 23"/>
          <p:cNvSpPr>
            <a:spLocks noChangeArrowheads="1"/>
          </p:cNvSpPr>
          <p:nvPr/>
        </p:nvSpPr>
        <p:spPr bwMode="auto">
          <a:xfrm>
            <a:off x="7924800" y="4876800"/>
            <a:ext cx="228600" cy="304800"/>
          </a:xfrm>
          <a:prstGeom prst="upDownArrow">
            <a:avLst>
              <a:gd name="adj1" fmla="val 50000"/>
              <a:gd name="adj2" fmla="val 2666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67320" name="Group 24"/>
          <p:cNvGrpSpPr>
            <a:grpSpLocks/>
          </p:cNvGrpSpPr>
          <p:nvPr/>
        </p:nvGrpSpPr>
        <p:grpSpPr bwMode="auto">
          <a:xfrm>
            <a:off x="6400800" y="4876800"/>
            <a:ext cx="1143000" cy="625475"/>
            <a:chOff x="3744" y="3552"/>
            <a:chExt cx="672" cy="394"/>
          </a:xfrm>
        </p:grpSpPr>
        <p:sp>
          <p:nvSpPr>
            <p:cNvPr id="25626" name="Freeform 25"/>
            <p:cNvSpPr>
              <a:spLocks/>
            </p:cNvSpPr>
            <p:nvPr/>
          </p:nvSpPr>
          <p:spPr bwMode="auto">
            <a:xfrm>
              <a:off x="4080" y="3552"/>
              <a:ext cx="336" cy="368"/>
            </a:xfrm>
            <a:custGeom>
              <a:avLst/>
              <a:gdLst>
                <a:gd name="T0" fmla="*/ 336 w 336"/>
                <a:gd name="T1" fmla="*/ 336 h 368"/>
                <a:gd name="T2" fmla="*/ 192 w 336"/>
                <a:gd name="T3" fmla="*/ 336 h 368"/>
                <a:gd name="T4" fmla="*/ 48 w 336"/>
                <a:gd name="T5" fmla="*/ 144 h 368"/>
                <a:gd name="T6" fmla="*/ 0 w 336"/>
                <a:gd name="T7" fmla="*/ 0 h 3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368">
                  <a:moveTo>
                    <a:pt x="336" y="336"/>
                  </a:moveTo>
                  <a:cubicBezTo>
                    <a:pt x="288" y="352"/>
                    <a:pt x="240" y="368"/>
                    <a:pt x="192" y="336"/>
                  </a:cubicBezTo>
                  <a:cubicBezTo>
                    <a:pt x="144" y="304"/>
                    <a:pt x="80" y="200"/>
                    <a:pt x="48" y="144"/>
                  </a:cubicBezTo>
                  <a:cubicBezTo>
                    <a:pt x="16" y="88"/>
                    <a:pt x="8" y="44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7" name="Text Box 26"/>
            <p:cNvSpPr txBox="1">
              <a:spLocks noChangeArrowheads="1"/>
            </p:cNvSpPr>
            <p:nvPr/>
          </p:nvSpPr>
          <p:spPr bwMode="auto">
            <a:xfrm>
              <a:off x="3744" y="3696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出错</a:t>
              </a:r>
            </a:p>
          </p:txBody>
        </p:sp>
      </p:grpSp>
      <p:grpSp>
        <p:nvGrpSpPr>
          <p:cNvPr id="567323" name="Group 27"/>
          <p:cNvGrpSpPr>
            <a:grpSpLocks/>
          </p:cNvGrpSpPr>
          <p:nvPr/>
        </p:nvGrpSpPr>
        <p:grpSpPr bwMode="auto">
          <a:xfrm>
            <a:off x="7072313" y="4052888"/>
            <a:ext cx="914400" cy="595312"/>
            <a:chOff x="4119" y="3033"/>
            <a:chExt cx="576" cy="375"/>
          </a:xfrm>
        </p:grpSpPr>
        <p:sp>
          <p:nvSpPr>
            <p:cNvPr id="25624" name="AutoShape 28"/>
            <p:cNvSpPr>
              <a:spLocks noChangeArrowheads="1"/>
            </p:cNvSpPr>
            <p:nvPr/>
          </p:nvSpPr>
          <p:spPr bwMode="auto">
            <a:xfrm>
              <a:off x="4224" y="3216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bg1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5625" name="Text Box 29"/>
            <p:cNvSpPr txBox="1">
              <a:spLocks noChangeArrowheads="1"/>
            </p:cNvSpPr>
            <p:nvPr/>
          </p:nvSpPr>
          <p:spPr bwMode="auto">
            <a:xfrm>
              <a:off x="4119" y="3033"/>
              <a:ext cx="5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rgbClr val="FF0000"/>
                  </a:solidFill>
                </a:rPr>
                <a:t>复制</a:t>
              </a:r>
            </a:p>
          </p:txBody>
        </p:sp>
      </p:grpSp>
      <p:sp>
        <p:nvSpPr>
          <p:cNvPr id="567326" name="AutoShape 30"/>
          <p:cNvSpPr>
            <a:spLocks noChangeArrowheads="1"/>
          </p:cNvSpPr>
          <p:nvPr/>
        </p:nvSpPr>
        <p:spPr bwMode="auto">
          <a:xfrm rot="-2801081">
            <a:off x="7135019" y="4675981"/>
            <a:ext cx="230188" cy="631825"/>
          </a:xfrm>
          <a:prstGeom prst="upDownArrow">
            <a:avLst>
              <a:gd name="adj1" fmla="val 50000"/>
              <a:gd name="adj2" fmla="val 54896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67327" name="Group 31"/>
          <p:cNvGrpSpPr>
            <a:grpSpLocks/>
          </p:cNvGrpSpPr>
          <p:nvPr/>
        </p:nvGrpSpPr>
        <p:grpSpPr bwMode="auto">
          <a:xfrm>
            <a:off x="1066800" y="4295775"/>
            <a:ext cx="7543800" cy="1625600"/>
            <a:chOff x="622" y="1170"/>
            <a:chExt cx="4752" cy="1024"/>
          </a:xfrm>
        </p:grpSpPr>
        <p:sp>
          <p:nvSpPr>
            <p:cNvPr id="25622" name="Rectangle 32"/>
            <p:cNvSpPr>
              <a:spLocks noChangeArrowheads="1"/>
            </p:cNvSpPr>
            <p:nvPr/>
          </p:nvSpPr>
          <p:spPr bwMode="auto">
            <a:xfrm>
              <a:off x="622" y="1170"/>
              <a:ext cx="475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(1)</a:t>
              </a:r>
              <a:r>
                <a:rPr lang="zh-CN" altLang="en-US" sz="2400"/>
                <a:t>每次写两个磁盘都写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(2)</a:t>
              </a:r>
              <a:r>
                <a:rPr lang="zh-CN" altLang="en-US" sz="2400"/>
                <a:t>从磁盘</a:t>
              </a:r>
              <a:r>
                <a:rPr lang="en-US" altLang="zh-CN" sz="2400"/>
                <a:t>A</a:t>
              </a:r>
              <a:r>
                <a:rPr lang="zh-CN" altLang="en-US" sz="2400"/>
                <a:t>读，发现错误转向</a:t>
              </a:r>
              <a:r>
                <a:rPr lang="en-US" altLang="zh-CN" sz="2400"/>
                <a:t>B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(3)A</a:t>
              </a:r>
              <a:r>
                <a:rPr lang="zh-CN" altLang="en-US" sz="2400"/>
                <a:t>有错时将</a:t>
              </a:r>
              <a:r>
                <a:rPr lang="en-US" altLang="zh-CN" sz="2400"/>
                <a:t>B</a:t>
              </a:r>
              <a:r>
                <a:rPr lang="zh-CN" altLang="en-US" sz="2400"/>
                <a:t>的数据拷到</a:t>
              </a:r>
              <a:r>
                <a:rPr lang="en-US" altLang="zh-CN" sz="2400"/>
                <a:t>A</a:t>
              </a:r>
            </a:p>
          </p:txBody>
        </p:sp>
        <p:pic>
          <p:nvPicPr>
            <p:cNvPr id="25623" name="Picture 33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7330" name="AutoShape 34"/>
          <p:cNvSpPr>
            <a:spLocks noChangeArrowheads="1"/>
          </p:cNvSpPr>
          <p:nvPr/>
        </p:nvSpPr>
        <p:spPr bwMode="auto">
          <a:xfrm rot="10800000">
            <a:off x="4038600" y="3657600"/>
            <a:ext cx="1828800" cy="533400"/>
          </a:xfrm>
          <a:prstGeom prst="wedgeRoundRectCallout">
            <a:avLst>
              <a:gd name="adj1" fmla="val -69532"/>
              <a:gd name="adj2" fmla="val -12470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ym typeface="Symbol" pitchFamily="18" charset="2"/>
              </a:rPr>
              <a:t>RAID1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567331" name="Group 35"/>
          <p:cNvGrpSpPr>
            <a:grpSpLocks/>
          </p:cNvGrpSpPr>
          <p:nvPr/>
        </p:nvGrpSpPr>
        <p:grpSpPr bwMode="auto">
          <a:xfrm>
            <a:off x="1066800" y="5918200"/>
            <a:ext cx="7543800" cy="603250"/>
            <a:chOff x="622" y="1170"/>
            <a:chExt cx="4752" cy="380"/>
          </a:xfrm>
        </p:grpSpPr>
        <p:sp>
          <p:nvSpPr>
            <p:cNvPr id="25620" name="Rectangle 36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磁盘利用率</a:t>
              </a:r>
              <a:r>
                <a:rPr lang="en-US" altLang="zh-CN" sz="2400"/>
                <a:t>50%</a:t>
              </a:r>
            </a:p>
          </p:txBody>
        </p:sp>
        <p:pic>
          <p:nvPicPr>
            <p:cNvPr id="25621" name="Picture 37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67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7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7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7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7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7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67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67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6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7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7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7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7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6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67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7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7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7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7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67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67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67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/>
      <p:bldP spid="567310" grpId="0" animBg="1"/>
      <p:bldP spid="567315" grpId="0"/>
      <p:bldP spid="567316" grpId="0" animBg="1"/>
      <p:bldP spid="567317" grpId="0" animBg="1"/>
      <p:bldP spid="567318" grpId="0" animBg="1"/>
      <p:bldP spid="567319" grpId="0" animBg="1"/>
      <p:bldP spid="567319" grpId="1" animBg="1"/>
      <p:bldP spid="567326" grpId="0" animBg="1"/>
      <p:bldP spid="5673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RAID5+</a:t>
            </a:r>
          </a:p>
        </p:txBody>
      </p:sp>
      <p:grpSp>
        <p:nvGrpSpPr>
          <p:cNvPr id="568323" name="Group 3"/>
          <p:cNvGrpSpPr>
            <a:grpSpLocks/>
          </p:cNvGrpSpPr>
          <p:nvPr/>
        </p:nvGrpSpPr>
        <p:grpSpPr bwMode="auto">
          <a:xfrm>
            <a:off x="903288" y="1676400"/>
            <a:ext cx="5005387" cy="1109663"/>
            <a:chOff x="2533" y="336"/>
            <a:chExt cx="3153" cy="723"/>
          </a:xfrm>
        </p:grpSpPr>
        <p:sp>
          <p:nvSpPr>
            <p:cNvPr id="26692" name="Rectangle 4"/>
            <p:cNvSpPr>
              <a:spLocks noChangeArrowheads="1"/>
            </p:cNvSpPr>
            <p:nvPr/>
          </p:nvSpPr>
          <p:spPr bwMode="auto">
            <a:xfrm>
              <a:off x="2533" y="640"/>
              <a:ext cx="2465" cy="419"/>
            </a:xfrm>
            <a:prstGeom prst="rect">
              <a:avLst/>
            </a:prstGeom>
            <a:noFill/>
            <a:ln w="25400">
              <a:solidFill>
                <a:srgbClr val="FC012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93" name="Line 5"/>
            <p:cNvSpPr>
              <a:spLocks noChangeShapeType="1"/>
            </p:cNvSpPr>
            <p:nvPr/>
          </p:nvSpPr>
          <p:spPr bwMode="auto">
            <a:xfrm flipV="1">
              <a:off x="4992" y="528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94" name="Rectangle 6"/>
            <p:cNvSpPr>
              <a:spLocks noChangeArrowheads="1"/>
            </p:cNvSpPr>
            <p:nvPr/>
          </p:nvSpPr>
          <p:spPr bwMode="auto">
            <a:xfrm>
              <a:off x="5089" y="336"/>
              <a:ext cx="59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磁盘条</a:t>
              </a:r>
            </a:p>
          </p:txBody>
        </p:sp>
      </p:grpSp>
      <p:grpSp>
        <p:nvGrpSpPr>
          <p:cNvPr id="568327" name="Group 7"/>
          <p:cNvGrpSpPr>
            <a:grpSpLocks/>
          </p:cNvGrpSpPr>
          <p:nvPr/>
        </p:nvGrpSpPr>
        <p:grpSpPr bwMode="auto">
          <a:xfrm>
            <a:off x="838200" y="2095500"/>
            <a:ext cx="4127500" cy="4438650"/>
            <a:chOff x="2492" y="600"/>
            <a:chExt cx="2600" cy="2892"/>
          </a:xfrm>
        </p:grpSpPr>
        <p:sp>
          <p:nvSpPr>
            <p:cNvPr id="26656" name="Rectangle 8"/>
            <p:cNvSpPr>
              <a:spLocks noChangeArrowheads="1"/>
            </p:cNvSpPr>
            <p:nvPr/>
          </p:nvSpPr>
          <p:spPr bwMode="auto">
            <a:xfrm>
              <a:off x="2492" y="600"/>
              <a:ext cx="2600" cy="28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57" name="Rectangle 9"/>
            <p:cNvSpPr>
              <a:spLocks noChangeArrowheads="1"/>
            </p:cNvSpPr>
            <p:nvPr/>
          </p:nvSpPr>
          <p:spPr bwMode="auto">
            <a:xfrm>
              <a:off x="2578" y="684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D0</a:t>
              </a:r>
            </a:p>
          </p:txBody>
        </p:sp>
        <p:sp>
          <p:nvSpPr>
            <p:cNvPr id="26658" name="Rectangle 10"/>
            <p:cNvSpPr>
              <a:spLocks noChangeArrowheads="1"/>
            </p:cNvSpPr>
            <p:nvPr/>
          </p:nvSpPr>
          <p:spPr bwMode="auto">
            <a:xfrm>
              <a:off x="3071" y="684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</a:t>
              </a:r>
            </a:p>
          </p:txBody>
        </p:sp>
        <p:sp>
          <p:nvSpPr>
            <p:cNvPr id="26659" name="Rectangle 11"/>
            <p:cNvSpPr>
              <a:spLocks noChangeArrowheads="1"/>
            </p:cNvSpPr>
            <p:nvPr/>
          </p:nvSpPr>
          <p:spPr bwMode="auto">
            <a:xfrm>
              <a:off x="3578" y="684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D2</a:t>
              </a:r>
            </a:p>
          </p:txBody>
        </p:sp>
        <p:sp>
          <p:nvSpPr>
            <p:cNvPr id="26660" name="Rectangle 12"/>
            <p:cNvSpPr>
              <a:spLocks noChangeArrowheads="1"/>
            </p:cNvSpPr>
            <p:nvPr/>
          </p:nvSpPr>
          <p:spPr bwMode="auto">
            <a:xfrm>
              <a:off x="4099" y="691"/>
              <a:ext cx="322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D3</a:t>
              </a:r>
            </a:p>
          </p:txBody>
        </p:sp>
        <p:sp>
          <p:nvSpPr>
            <p:cNvPr id="26661" name="Rectangle 13" descr="10%"/>
            <p:cNvSpPr>
              <a:spLocks noChangeArrowheads="1"/>
            </p:cNvSpPr>
            <p:nvPr/>
          </p:nvSpPr>
          <p:spPr bwMode="auto">
            <a:xfrm>
              <a:off x="4635" y="705"/>
              <a:ext cx="321" cy="314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P0</a:t>
              </a:r>
            </a:p>
          </p:txBody>
        </p:sp>
        <p:sp>
          <p:nvSpPr>
            <p:cNvPr id="26662" name="Rectangle 14"/>
            <p:cNvSpPr>
              <a:spLocks noChangeArrowheads="1"/>
            </p:cNvSpPr>
            <p:nvPr/>
          </p:nvSpPr>
          <p:spPr bwMode="auto">
            <a:xfrm>
              <a:off x="2578" y="1096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D4</a:t>
              </a:r>
            </a:p>
          </p:txBody>
        </p:sp>
        <p:sp>
          <p:nvSpPr>
            <p:cNvPr id="26663" name="Rectangle 15"/>
            <p:cNvSpPr>
              <a:spLocks noChangeArrowheads="1"/>
            </p:cNvSpPr>
            <p:nvPr/>
          </p:nvSpPr>
          <p:spPr bwMode="auto">
            <a:xfrm>
              <a:off x="3071" y="1096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D5</a:t>
              </a:r>
            </a:p>
          </p:txBody>
        </p:sp>
        <p:sp>
          <p:nvSpPr>
            <p:cNvPr id="26664" name="Rectangle 16"/>
            <p:cNvSpPr>
              <a:spLocks noChangeArrowheads="1"/>
            </p:cNvSpPr>
            <p:nvPr/>
          </p:nvSpPr>
          <p:spPr bwMode="auto">
            <a:xfrm>
              <a:off x="3578" y="1096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D6</a:t>
              </a:r>
            </a:p>
          </p:txBody>
        </p:sp>
        <p:sp>
          <p:nvSpPr>
            <p:cNvPr id="26665" name="Rectangle 17" descr="10%"/>
            <p:cNvSpPr>
              <a:spLocks noChangeArrowheads="1"/>
            </p:cNvSpPr>
            <p:nvPr/>
          </p:nvSpPr>
          <p:spPr bwMode="auto">
            <a:xfrm>
              <a:off x="4099" y="1103"/>
              <a:ext cx="322" cy="314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P1</a:t>
              </a:r>
            </a:p>
          </p:txBody>
        </p:sp>
        <p:sp>
          <p:nvSpPr>
            <p:cNvPr id="26666" name="Rectangle 18"/>
            <p:cNvSpPr>
              <a:spLocks noChangeArrowheads="1"/>
            </p:cNvSpPr>
            <p:nvPr/>
          </p:nvSpPr>
          <p:spPr bwMode="auto">
            <a:xfrm>
              <a:off x="4635" y="1117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D7</a:t>
              </a:r>
            </a:p>
          </p:txBody>
        </p:sp>
        <p:sp>
          <p:nvSpPr>
            <p:cNvPr id="26667" name="Rectangle 19"/>
            <p:cNvSpPr>
              <a:spLocks noChangeArrowheads="1"/>
            </p:cNvSpPr>
            <p:nvPr/>
          </p:nvSpPr>
          <p:spPr bwMode="auto">
            <a:xfrm>
              <a:off x="2578" y="1501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D8</a:t>
              </a:r>
            </a:p>
          </p:txBody>
        </p:sp>
        <p:sp>
          <p:nvSpPr>
            <p:cNvPr id="26668" name="Rectangle 20"/>
            <p:cNvSpPr>
              <a:spLocks noChangeArrowheads="1"/>
            </p:cNvSpPr>
            <p:nvPr/>
          </p:nvSpPr>
          <p:spPr bwMode="auto">
            <a:xfrm>
              <a:off x="3071" y="1501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D9</a:t>
              </a:r>
            </a:p>
          </p:txBody>
        </p:sp>
        <p:sp>
          <p:nvSpPr>
            <p:cNvPr id="26669" name="Rectangle 21" descr="10%"/>
            <p:cNvSpPr>
              <a:spLocks noChangeArrowheads="1"/>
            </p:cNvSpPr>
            <p:nvPr/>
          </p:nvSpPr>
          <p:spPr bwMode="auto">
            <a:xfrm>
              <a:off x="3578" y="1501"/>
              <a:ext cx="321" cy="314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P2</a:t>
              </a:r>
            </a:p>
          </p:txBody>
        </p:sp>
        <p:sp>
          <p:nvSpPr>
            <p:cNvPr id="26670" name="Rectangle 22"/>
            <p:cNvSpPr>
              <a:spLocks noChangeArrowheads="1"/>
            </p:cNvSpPr>
            <p:nvPr/>
          </p:nvSpPr>
          <p:spPr bwMode="auto">
            <a:xfrm>
              <a:off x="4099" y="1508"/>
              <a:ext cx="322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D10</a:t>
              </a:r>
            </a:p>
          </p:txBody>
        </p:sp>
        <p:sp>
          <p:nvSpPr>
            <p:cNvPr id="26671" name="Rectangle 23"/>
            <p:cNvSpPr>
              <a:spLocks noChangeArrowheads="1"/>
            </p:cNvSpPr>
            <p:nvPr/>
          </p:nvSpPr>
          <p:spPr bwMode="auto">
            <a:xfrm>
              <a:off x="4635" y="1522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D11</a:t>
              </a:r>
            </a:p>
          </p:txBody>
        </p:sp>
        <p:sp>
          <p:nvSpPr>
            <p:cNvPr id="26672" name="Rectangle 24"/>
            <p:cNvSpPr>
              <a:spLocks noChangeArrowheads="1"/>
            </p:cNvSpPr>
            <p:nvPr/>
          </p:nvSpPr>
          <p:spPr bwMode="auto">
            <a:xfrm>
              <a:off x="2578" y="1913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D12</a:t>
              </a:r>
            </a:p>
          </p:txBody>
        </p:sp>
        <p:sp>
          <p:nvSpPr>
            <p:cNvPr id="26673" name="Rectangle 25" descr="10%"/>
            <p:cNvSpPr>
              <a:spLocks noChangeArrowheads="1"/>
            </p:cNvSpPr>
            <p:nvPr/>
          </p:nvSpPr>
          <p:spPr bwMode="auto">
            <a:xfrm>
              <a:off x="3071" y="1913"/>
              <a:ext cx="321" cy="315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P3</a:t>
              </a:r>
            </a:p>
          </p:txBody>
        </p:sp>
        <p:sp>
          <p:nvSpPr>
            <p:cNvPr id="26674" name="Rectangle 26"/>
            <p:cNvSpPr>
              <a:spLocks noChangeArrowheads="1"/>
            </p:cNvSpPr>
            <p:nvPr/>
          </p:nvSpPr>
          <p:spPr bwMode="auto">
            <a:xfrm>
              <a:off x="3578" y="1913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D13</a:t>
              </a:r>
            </a:p>
          </p:txBody>
        </p:sp>
        <p:sp>
          <p:nvSpPr>
            <p:cNvPr id="26675" name="Rectangle 27"/>
            <p:cNvSpPr>
              <a:spLocks noChangeArrowheads="1"/>
            </p:cNvSpPr>
            <p:nvPr/>
          </p:nvSpPr>
          <p:spPr bwMode="auto">
            <a:xfrm>
              <a:off x="4099" y="1920"/>
              <a:ext cx="322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D14</a:t>
              </a:r>
            </a:p>
          </p:txBody>
        </p:sp>
        <p:sp>
          <p:nvSpPr>
            <p:cNvPr id="26676" name="Rectangle 28"/>
            <p:cNvSpPr>
              <a:spLocks noChangeArrowheads="1"/>
            </p:cNvSpPr>
            <p:nvPr/>
          </p:nvSpPr>
          <p:spPr bwMode="auto">
            <a:xfrm>
              <a:off x="4635" y="1934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D15</a:t>
              </a:r>
            </a:p>
          </p:txBody>
        </p:sp>
        <p:sp>
          <p:nvSpPr>
            <p:cNvPr id="26677" name="Rectangle 29" descr="10%"/>
            <p:cNvSpPr>
              <a:spLocks noChangeArrowheads="1"/>
            </p:cNvSpPr>
            <p:nvPr/>
          </p:nvSpPr>
          <p:spPr bwMode="auto">
            <a:xfrm>
              <a:off x="2578" y="2339"/>
              <a:ext cx="321" cy="315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P4</a:t>
              </a:r>
            </a:p>
          </p:txBody>
        </p:sp>
        <p:sp>
          <p:nvSpPr>
            <p:cNvPr id="26678" name="Rectangle 30"/>
            <p:cNvSpPr>
              <a:spLocks noChangeArrowheads="1"/>
            </p:cNvSpPr>
            <p:nvPr/>
          </p:nvSpPr>
          <p:spPr bwMode="auto">
            <a:xfrm>
              <a:off x="3071" y="2339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D16</a:t>
              </a:r>
            </a:p>
          </p:txBody>
        </p:sp>
        <p:sp>
          <p:nvSpPr>
            <p:cNvPr id="26679" name="Rectangle 31"/>
            <p:cNvSpPr>
              <a:spLocks noChangeArrowheads="1"/>
            </p:cNvSpPr>
            <p:nvPr/>
          </p:nvSpPr>
          <p:spPr bwMode="auto">
            <a:xfrm>
              <a:off x="3578" y="2339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D17</a:t>
              </a:r>
            </a:p>
          </p:txBody>
        </p:sp>
        <p:sp>
          <p:nvSpPr>
            <p:cNvPr id="26680" name="Rectangle 32"/>
            <p:cNvSpPr>
              <a:spLocks noChangeArrowheads="1"/>
            </p:cNvSpPr>
            <p:nvPr/>
          </p:nvSpPr>
          <p:spPr bwMode="auto">
            <a:xfrm>
              <a:off x="4099" y="2346"/>
              <a:ext cx="322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D18</a:t>
              </a:r>
            </a:p>
          </p:txBody>
        </p:sp>
        <p:sp>
          <p:nvSpPr>
            <p:cNvPr id="26681" name="Rectangle 33"/>
            <p:cNvSpPr>
              <a:spLocks noChangeArrowheads="1"/>
            </p:cNvSpPr>
            <p:nvPr/>
          </p:nvSpPr>
          <p:spPr bwMode="auto">
            <a:xfrm>
              <a:off x="4635" y="2360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D19</a:t>
              </a:r>
            </a:p>
          </p:txBody>
        </p:sp>
        <p:sp>
          <p:nvSpPr>
            <p:cNvPr id="26682" name="Rectangle 34"/>
            <p:cNvSpPr>
              <a:spLocks noChangeArrowheads="1"/>
            </p:cNvSpPr>
            <p:nvPr/>
          </p:nvSpPr>
          <p:spPr bwMode="auto">
            <a:xfrm>
              <a:off x="2585" y="2772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D20</a:t>
              </a:r>
            </a:p>
          </p:txBody>
        </p:sp>
        <p:sp>
          <p:nvSpPr>
            <p:cNvPr id="26683" name="Rectangle 35"/>
            <p:cNvSpPr>
              <a:spLocks noChangeArrowheads="1"/>
            </p:cNvSpPr>
            <p:nvPr/>
          </p:nvSpPr>
          <p:spPr bwMode="auto">
            <a:xfrm>
              <a:off x="3078" y="2772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D21</a:t>
              </a:r>
            </a:p>
          </p:txBody>
        </p:sp>
        <p:sp>
          <p:nvSpPr>
            <p:cNvPr id="26684" name="Rectangle 36"/>
            <p:cNvSpPr>
              <a:spLocks noChangeArrowheads="1"/>
            </p:cNvSpPr>
            <p:nvPr/>
          </p:nvSpPr>
          <p:spPr bwMode="auto">
            <a:xfrm>
              <a:off x="3585" y="2772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D22</a:t>
              </a:r>
            </a:p>
          </p:txBody>
        </p:sp>
        <p:sp>
          <p:nvSpPr>
            <p:cNvPr id="26685" name="Rectangle 37"/>
            <p:cNvSpPr>
              <a:spLocks noChangeArrowheads="1"/>
            </p:cNvSpPr>
            <p:nvPr/>
          </p:nvSpPr>
          <p:spPr bwMode="auto">
            <a:xfrm>
              <a:off x="4106" y="2779"/>
              <a:ext cx="322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D23</a:t>
              </a:r>
            </a:p>
          </p:txBody>
        </p:sp>
        <p:sp>
          <p:nvSpPr>
            <p:cNvPr id="26686" name="Rectangle 38" descr="10%"/>
            <p:cNvSpPr>
              <a:spLocks noChangeArrowheads="1"/>
            </p:cNvSpPr>
            <p:nvPr/>
          </p:nvSpPr>
          <p:spPr bwMode="auto">
            <a:xfrm>
              <a:off x="4642" y="2793"/>
              <a:ext cx="322" cy="315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P5</a:t>
              </a:r>
            </a:p>
          </p:txBody>
        </p:sp>
        <p:sp>
          <p:nvSpPr>
            <p:cNvPr id="26687" name="Text Box 39"/>
            <p:cNvSpPr txBox="1">
              <a:spLocks noChangeArrowheads="1"/>
            </p:cNvSpPr>
            <p:nvPr/>
          </p:nvSpPr>
          <p:spPr bwMode="auto">
            <a:xfrm>
              <a:off x="2529" y="3201"/>
              <a:ext cx="48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800"/>
                <a:t>磁盘</a:t>
              </a:r>
              <a:r>
                <a:rPr lang="en-US" altLang="zh-CN" sz="1800"/>
                <a:t>1</a:t>
              </a:r>
            </a:p>
          </p:txBody>
        </p:sp>
        <p:sp>
          <p:nvSpPr>
            <p:cNvPr id="26688" name="Text Box 40"/>
            <p:cNvSpPr txBox="1">
              <a:spLocks noChangeArrowheads="1"/>
            </p:cNvSpPr>
            <p:nvPr/>
          </p:nvSpPr>
          <p:spPr bwMode="auto">
            <a:xfrm>
              <a:off x="3009" y="3201"/>
              <a:ext cx="48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800"/>
                <a:t>磁盘</a:t>
              </a:r>
              <a:r>
                <a:rPr lang="en-US" altLang="zh-CN" sz="1800"/>
                <a:t>2</a:t>
              </a:r>
            </a:p>
          </p:txBody>
        </p:sp>
        <p:sp>
          <p:nvSpPr>
            <p:cNvPr id="26689" name="Text Box 41"/>
            <p:cNvSpPr txBox="1">
              <a:spLocks noChangeArrowheads="1"/>
            </p:cNvSpPr>
            <p:nvPr/>
          </p:nvSpPr>
          <p:spPr bwMode="auto">
            <a:xfrm>
              <a:off x="3516" y="3201"/>
              <a:ext cx="48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800"/>
                <a:t>磁盘</a:t>
              </a:r>
              <a:r>
                <a:rPr lang="en-US" altLang="zh-CN" sz="1800"/>
                <a:t>3</a:t>
              </a:r>
            </a:p>
          </p:txBody>
        </p:sp>
        <p:sp>
          <p:nvSpPr>
            <p:cNvPr id="26690" name="Text Box 42"/>
            <p:cNvSpPr txBox="1">
              <a:spLocks noChangeArrowheads="1"/>
            </p:cNvSpPr>
            <p:nvPr/>
          </p:nvSpPr>
          <p:spPr bwMode="auto">
            <a:xfrm>
              <a:off x="4016" y="3201"/>
              <a:ext cx="48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800"/>
                <a:t>磁盘</a:t>
              </a:r>
              <a:r>
                <a:rPr lang="en-US" altLang="zh-CN" sz="1800"/>
                <a:t>4</a:t>
              </a:r>
            </a:p>
          </p:txBody>
        </p:sp>
        <p:sp>
          <p:nvSpPr>
            <p:cNvPr id="26691" name="Text Box 43"/>
            <p:cNvSpPr txBox="1">
              <a:spLocks noChangeArrowheads="1"/>
            </p:cNvSpPr>
            <p:nvPr/>
          </p:nvSpPr>
          <p:spPr bwMode="auto">
            <a:xfrm>
              <a:off x="4545" y="3201"/>
              <a:ext cx="48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800"/>
                <a:t>磁盘</a:t>
              </a:r>
              <a:r>
                <a:rPr lang="en-US" altLang="zh-CN" sz="1800"/>
                <a:t>5</a:t>
              </a:r>
            </a:p>
          </p:txBody>
        </p:sp>
      </p:grpSp>
      <p:sp>
        <p:nvSpPr>
          <p:cNvPr id="568364" name="Rectangle 44"/>
          <p:cNvSpPr>
            <a:spLocks noChangeArrowheads="1"/>
          </p:cNvSpPr>
          <p:nvPr/>
        </p:nvSpPr>
        <p:spPr bwMode="auto">
          <a:xfrm>
            <a:off x="76200" y="2952750"/>
            <a:ext cx="59055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磁盘阵列统一编址</a:t>
            </a:r>
          </a:p>
        </p:txBody>
      </p:sp>
      <p:sp>
        <p:nvSpPr>
          <p:cNvPr id="568365" name="Rectangle 45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校验数据分布在多个盘上，磁盘互相恢复数据</a:t>
            </a:r>
          </a:p>
        </p:txBody>
      </p:sp>
      <p:grpSp>
        <p:nvGrpSpPr>
          <p:cNvPr id="568366" name="Group 46"/>
          <p:cNvGrpSpPr>
            <a:grpSpLocks/>
          </p:cNvGrpSpPr>
          <p:nvPr/>
        </p:nvGrpSpPr>
        <p:grpSpPr bwMode="auto">
          <a:xfrm>
            <a:off x="4648200" y="2057400"/>
            <a:ext cx="3925888" cy="539750"/>
            <a:chOff x="3120" y="1298"/>
            <a:chExt cx="2473" cy="340"/>
          </a:xfrm>
        </p:grpSpPr>
        <p:sp>
          <p:nvSpPr>
            <p:cNvPr id="26654" name="Rectangle 47"/>
            <p:cNvSpPr>
              <a:spLocks noChangeArrowheads="1"/>
            </p:cNvSpPr>
            <p:nvPr/>
          </p:nvSpPr>
          <p:spPr bwMode="auto">
            <a:xfrm>
              <a:off x="3696" y="1298"/>
              <a:ext cx="1897" cy="34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P0=D0</a:t>
              </a:r>
              <a:r>
                <a:rPr lang="en-US" altLang="zh-CN" sz="2400">
                  <a:solidFill>
                    <a:srgbClr val="FF0000"/>
                  </a:solidFill>
                  <a:sym typeface="Symbol" pitchFamily="18" charset="2"/>
                </a:rPr>
                <a:t>D1D2D3</a:t>
              </a:r>
            </a:p>
          </p:txBody>
        </p:sp>
        <p:sp>
          <p:nvSpPr>
            <p:cNvPr id="26655" name="Freeform 48"/>
            <p:cNvSpPr>
              <a:spLocks/>
            </p:cNvSpPr>
            <p:nvPr/>
          </p:nvSpPr>
          <p:spPr bwMode="auto">
            <a:xfrm>
              <a:off x="3120" y="1488"/>
              <a:ext cx="576" cy="96"/>
            </a:xfrm>
            <a:custGeom>
              <a:avLst/>
              <a:gdLst>
                <a:gd name="T0" fmla="*/ 0 w 576"/>
                <a:gd name="T1" fmla="*/ 96 h 96"/>
                <a:gd name="T2" fmla="*/ 384 w 576"/>
                <a:gd name="T3" fmla="*/ 48 h 96"/>
                <a:gd name="T4" fmla="*/ 576 w 576"/>
                <a:gd name="T5" fmla="*/ 0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cubicBezTo>
                    <a:pt x="144" y="80"/>
                    <a:pt x="288" y="64"/>
                    <a:pt x="384" y="48"/>
                  </a:cubicBezTo>
                  <a:cubicBezTo>
                    <a:pt x="480" y="32"/>
                    <a:pt x="528" y="16"/>
                    <a:pt x="576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68369" name="Group 49"/>
          <p:cNvGrpSpPr>
            <a:grpSpLocks/>
          </p:cNvGrpSpPr>
          <p:nvPr/>
        </p:nvGrpSpPr>
        <p:grpSpPr bwMode="auto">
          <a:xfrm>
            <a:off x="3886200" y="2514600"/>
            <a:ext cx="4805363" cy="619125"/>
            <a:chOff x="2640" y="1584"/>
            <a:chExt cx="3027" cy="390"/>
          </a:xfrm>
        </p:grpSpPr>
        <p:sp>
          <p:nvSpPr>
            <p:cNvPr id="26652" name="Rectangle 50"/>
            <p:cNvSpPr>
              <a:spLocks noChangeArrowheads="1"/>
            </p:cNvSpPr>
            <p:nvPr/>
          </p:nvSpPr>
          <p:spPr bwMode="auto">
            <a:xfrm>
              <a:off x="3770" y="1680"/>
              <a:ext cx="1897" cy="294"/>
            </a:xfrm>
            <a:prstGeom prst="rect">
              <a:avLst/>
            </a:prstGeom>
            <a:noFill/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</a:rPr>
                <a:t>D3=D0</a:t>
              </a:r>
              <a:r>
                <a:rPr lang="en-US" altLang="zh-CN" sz="2400">
                  <a:solidFill>
                    <a:schemeClr val="accent2"/>
                  </a:solidFill>
                  <a:sym typeface="Symbol" pitchFamily="18" charset="2"/>
                </a:rPr>
                <a:t>D1D2P0</a:t>
              </a:r>
            </a:p>
          </p:txBody>
        </p:sp>
        <p:sp>
          <p:nvSpPr>
            <p:cNvPr id="26653" name="Freeform 51"/>
            <p:cNvSpPr>
              <a:spLocks/>
            </p:cNvSpPr>
            <p:nvPr/>
          </p:nvSpPr>
          <p:spPr bwMode="auto">
            <a:xfrm>
              <a:off x="2640" y="1584"/>
              <a:ext cx="1152" cy="240"/>
            </a:xfrm>
            <a:custGeom>
              <a:avLst/>
              <a:gdLst>
                <a:gd name="T0" fmla="*/ 1152 w 1152"/>
                <a:gd name="T1" fmla="*/ 240 h 240"/>
                <a:gd name="T2" fmla="*/ 912 w 1152"/>
                <a:gd name="T3" fmla="*/ 192 h 240"/>
                <a:gd name="T4" fmla="*/ 0 w 1152"/>
                <a:gd name="T5" fmla="*/ 0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52" h="240">
                  <a:moveTo>
                    <a:pt x="1152" y="240"/>
                  </a:moveTo>
                  <a:cubicBezTo>
                    <a:pt x="1128" y="236"/>
                    <a:pt x="1104" y="232"/>
                    <a:pt x="912" y="192"/>
                  </a:cubicBezTo>
                  <a:cubicBezTo>
                    <a:pt x="720" y="152"/>
                    <a:pt x="360" y="76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68372" name="Group 52"/>
          <p:cNvGrpSpPr>
            <a:grpSpLocks/>
          </p:cNvGrpSpPr>
          <p:nvPr/>
        </p:nvGrpSpPr>
        <p:grpSpPr bwMode="auto">
          <a:xfrm>
            <a:off x="5257800" y="3200400"/>
            <a:ext cx="3810000" cy="3543300"/>
            <a:chOff x="3312" y="2016"/>
            <a:chExt cx="2400" cy="2232"/>
          </a:xfrm>
        </p:grpSpPr>
        <p:sp>
          <p:nvSpPr>
            <p:cNvPr id="26635" name="Rectangle 53"/>
            <p:cNvSpPr>
              <a:spLocks noChangeArrowheads="1"/>
            </p:cNvSpPr>
            <p:nvPr/>
          </p:nvSpPr>
          <p:spPr bwMode="auto">
            <a:xfrm>
              <a:off x="3360" y="2016"/>
              <a:ext cx="616" cy="456"/>
            </a:xfrm>
            <a:prstGeom prst="rect">
              <a:avLst/>
            </a:prstGeom>
            <a:solidFill>
              <a:srgbClr val="CCEC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CPU</a:t>
              </a:r>
            </a:p>
          </p:txBody>
        </p:sp>
        <p:sp>
          <p:nvSpPr>
            <p:cNvPr id="26636" name="Rectangle 54"/>
            <p:cNvSpPr>
              <a:spLocks noChangeArrowheads="1"/>
            </p:cNvSpPr>
            <p:nvPr/>
          </p:nvSpPr>
          <p:spPr bwMode="auto">
            <a:xfrm>
              <a:off x="3312" y="3288"/>
              <a:ext cx="704" cy="816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阵列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控制器</a:t>
              </a:r>
            </a:p>
          </p:txBody>
        </p:sp>
        <p:sp>
          <p:nvSpPr>
            <p:cNvPr id="26637" name="Rectangle 55"/>
            <p:cNvSpPr>
              <a:spLocks noChangeArrowheads="1"/>
            </p:cNvSpPr>
            <p:nvPr/>
          </p:nvSpPr>
          <p:spPr bwMode="auto">
            <a:xfrm>
              <a:off x="4272" y="3288"/>
              <a:ext cx="855" cy="2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86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磁盘控制器</a:t>
              </a:r>
            </a:p>
          </p:txBody>
        </p:sp>
        <p:sp>
          <p:nvSpPr>
            <p:cNvPr id="26638" name="Line 56"/>
            <p:cNvSpPr>
              <a:spLocks noChangeShapeType="1"/>
            </p:cNvSpPr>
            <p:nvPr/>
          </p:nvSpPr>
          <p:spPr bwMode="auto">
            <a:xfrm>
              <a:off x="5136" y="3408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9" name="Line 57"/>
            <p:cNvSpPr>
              <a:spLocks noChangeShapeType="1"/>
            </p:cNvSpPr>
            <p:nvPr/>
          </p:nvSpPr>
          <p:spPr bwMode="auto">
            <a:xfrm>
              <a:off x="3984" y="338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0" name="Rectangle 58"/>
            <p:cNvSpPr>
              <a:spLocks noChangeArrowheads="1"/>
            </p:cNvSpPr>
            <p:nvPr/>
          </p:nvSpPr>
          <p:spPr bwMode="auto">
            <a:xfrm>
              <a:off x="3360" y="2648"/>
              <a:ext cx="616" cy="448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DMA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控制器</a:t>
              </a:r>
            </a:p>
          </p:txBody>
        </p:sp>
        <p:sp>
          <p:nvSpPr>
            <p:cNvPr id="26641" name="Line 59"/>
            <p:cNvSpPr>
              <a:spLocks noChangeShapeType="1"/>
            </p:cNvSpPr>
            <p:nvPr/>
          </p:nvSpPr>
          <p:spPr bwMode="auto">
            <a:xfrm flipH="1" flipV="1">
              <a:off x="3648" y="2456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2" name="AutoShape 60"/>
            <p:cNvSpPr>
              <a:spLocks noChangeArrowheads="1"/>
            </p:cNvSpPr>
            <p:nvPr/>
          </p:nvSpPr>
          <p:spPr bwMode="auto">
            <a:xfrm>
              <a:off x="5328" y="3072"/>
              <a:ext cx="384" cy="38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43" name="Rectangle 61"/>
            <p:cNvSpPr>
              <a:spLocks noChangeArrowheads="1"/>
            </p:cNvSpPr>
            <p:nvPr/>
          </p:nvSpPr>
          <p:spPr bwMode="auto">
            <a:xfrm>
              <a:off x="4272" y="3576"/>
              <a:ext cx="855" cy="2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86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磁盘控制器</a:t>
              </a:r>
            </a:p>
          </p:txBody>
        </p:sp>
        <p:sp>
          <p:nvSpPr>
            <p:cNvPr id="26644" name="Line 62"/>
            <p:cNvSpPr>
              <a:spLocks noChangeShapeType="1"/>
            </p:cNvSpPr>
            <p:nvPr/>
          </p:nvSpPr>
          <p:spPr bwMode="auto">
            <a:xfrm>
              <a:off x="5136" y="3696"/>
              <a:ext cx="3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5" name="AutoShape 63"/>
            <p:cNvSpPr>
              <a:spLocks noChangeArrowheads="1"/>
            </p:cNvSpPr>
            <p:nvPr/>
          </p:nvSpPr>
          <p:spPr bwMode="auto">
            <a:xfrm>
              <a:off x="5328" y="3480"/>
              <a:ext cx="384" cy="38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46" name="Rectangle 64"/>
            <p:cNvSpPr>
              <a:spLocks noChangeArrowheads="1"/>
            </p:cNvSpPr>
            <p:nvPr/>
          </p:nvSpPr>
          <p:spPr bwMode="auto">
            <a:xfrm>
              <a:off x="4272" y="3864"/>
              <a:ext cx="855" cy="2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86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磁盘控制器</a:t>
              </a:r>
            </a:p>
          </p:txBody>
        </p:sp>
        <p:sp>
          <p:nvSpPr>
            <p:cNvPr id="26647" name="Line 65"/>
            <p:cNvSpPr>
              <a:spLocks noChangeShapeType="1"/>
            </p:cNvSpPr>
            <p:nvPr/>
          </p:nvSpPr>
          <p:spPr bwMode="auto">
            <a:xfrm>
              <a:off x="5136" y="3984"/>
              <a:ext cx="3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8" name="AutoShape 66"/>
            <p:cNvSpPr>
              <a:spLocks noChangeArrowheads="1"/>
            </p:cNvSpPr>
            <p:nvPr/>
          </p:nvSpPr>
          <p:spPr bwMode="auto">
            <a:xfrm>
              <a:off x="5328" y="3864"/>
              <a:ext cx="384" cy="38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49" name="Line 67"/>
            <p:cNvSpPr>
              <a:spLocks noChangeShapeType="1"/>
            </p:cNvSpPr>
            <p:nvPr/>
          </p:nvSpPr>
          <p:spPr bwMode="auto">
            <a:xfrm>
              <a:off x="3984" y="367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0" name="Line 68"/>
            <p:cNvSpPr>
              <a:spLocks noChangeShapeType="1"/>
            </p:cNvSpPr>
            <p:nvPr/>
          </p:nvSpPr>
          <p:spPr bwMode="auto">
            <a:xfrm>
              <a:off x="3984" y="3960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1" name="Line 69"/>
            <p:cNvSpPr>
              <a:spLocks noChangeShapeType="1"/>
            </p:cNvSpPr>
            <p:nvPr/>
          </p:nvSpPr>
          <p:spPr bwMode="auto">
            <a:xfrm flipH="1" flipV="1">
              <a:off x="3648" y="3096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68390" name="AutoShape 70"/>
          <p:cNvSpPr>
            <a:spLocks noChangeArrowheads="1"/>
          </p:cNvSpPr>
          <p:nvPr/>
        </p:nvSpPr>
        <p:spPr bwMode="auto">
          <a:xfrm rot="10800000">
            <a:off x="6477000" y="3370921"/>
            <a:ext cx="2438400" cy="1429679"/>
          </a:xfrm>
          <a:prstGeom prst="wedgeRoundRectCallout">
            <a:avLst>
              <a:gd name="adj1" fmla="val 56583"/>
              <a:gd name="adj2" fmla="val -8672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ym typeface="Symbol" pitchFamily="18" charset="2"/>
              </a:rPr>
              <a:t>硬件又一次为操作系统承担了任务</a:t>
            </a:r>
            <a:r>
              <a:rPr lang="en-US" altLang="zh-CN" sz="2000" dirty="0" smtClean="0">
                <a:sym typeface="Symbol" pitchFamily="18" charset="2"/>
              </a:rPr>
              <a:t>!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solidFill>
                  <a:srgbClr val="FF0000"/>
                </a:solidFill>
                <a:sym typeface="Symbol" pitchFamily="18" charset="2"/>
              </a:rPr>
              <a:t>OS</a:t>
            </a:r>
            <a:r>
              <a:rPr lang="zh-CN" altLang="en-US" sz="2000" dirty="0" smtClean="0">
                <a:solidFill>
                  <a:srgbClr val="FF0000"/>
                </a:solidFill>
                <a:sym typeface="Symbol" pitchFamily="18" charset="2"/>
              </a:rPr>
              <a:t>实现这样的文件系统速度会？</a:t>
            </a:r>
            <a:endParaRPr lang="zh-CN" altLang="zh-CN" sz="2000" dirty="0">
              <a:solidFill>
                <a:srgbClr val="FF0000"/>
              </a:solidFill>
              <a:sym typeface="Symbol" pitchFamily="18" charset="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137563" y="1676400"/>
            <a:ext cx="1069975" cy="533400"/>
            <a:chOff x="7769225" y="512177"/>
            <a:chExt cx="1069975" cy="533400"/>
          </a:xfrm>
        </p:grpSpPr>
        <p:sp>
          <p:nvSpPr>
            <p:cNvPr id="3" name="下箭头标注 2"/>
            <p:cNvSpPr/>
            <p:nvPr/>
          </p:nvSpPr>
          <p:spPr bwMode="auto">
            <a:xfrm>
              <a:off x="7769225" y="512177"/>
              <a:ext cx="1069975" cy="533400"/>
            </a:xfrm>
            <a:prstGeom prst="downArrowCallou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798304" y="512177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/>
                <a:t>异或运算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8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568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6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8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6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6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64" grpId="0"/>
      <p:bldP spid="568365" grpId="0"/>
      <p:bldP spid="56839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27651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76200" y="2438400"/>
            <a:ext cx="88392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>
                <a:solidFill>
                  <a:srgbClr val="FF0000"/>
                </a:solidFill>
                <a:latin typeface="Arial Black" pitchFamily="34" charset="0"/>
                <a:ea typeface="黑体" pitchFamily="2" charset="-122"/>
              </a:rPr>
              <a:t>实践一个可实际运转的文件系统</a:t>
            </a:r>
            <a:r>
              <a:rPr lang="en-US" altLang="zh-CN" sz="4800">
                <a:solidFill>
                  <a:srgbClr val="FF0000"/>
                </a:solidFill>
                <a:latin typeface="Arial Black" pitchFamily="34" charset="0"/>
                <a:ea typeface="黑体" pitchFamily="2" charset="-122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思考几个小问题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6" t="17525" r="27202" b="23046"/>
          <a:stretch/>
        </p:blipFill>
        <p:spPr bwMode="auto">
          <a:xfrm>
            <a:off x="76200" y="914400"/>
            <a:ext cx="7162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7" t="22286" r="23988" b="30953"/>
          <a:stretch/>
        </p:blipFill>
        <p:spPr bwMode="auto">
          <a:xfrm>
            <a:off x="76200" y="914400"/>
            <a:ext cx="89154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1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58674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12.3 MINIX</a:t>
            </a:r>
            <a:r>
              <a:rPr lang="zh-CN" altLang="en-US" smtClean="0"/>
              <a:t>文件系统</a:t>
            </a:r>
            <a:r>
              <a:rPr lang="en-US" altLang="zh-CN" smtClean="0"/>
              <a:t>1.0</a:t>
            </a:r>
            <a:r>
              <a:rPr lang="zh-CN" altLang="en-US" smtClean="0"/>
              <a:t>实现</a:t>
            </a:r>
          </a:p>
        </p:txBody>
      </p:sp>
      <p:pic>
        <p:nvPicPr>
          <p:cNvPr id="28675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24" name="Rectangle 4"/>
          <p:cNvSpPr>
            <a:spLocks noChangeArrowheads="1"/>
          </p:cNvSpPr>
          <p:nvPr/>
        </p:nvSpPr>
        <p:spPr bwMode="auto">
          <a:xfrm>
            <a:off x="1143000" y="1981200"/>
            <a:ext cx="6705600" cy="28194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013" indent="-88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98588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920875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443163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9003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3575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8147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719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Char char="l"/>
            </a:pPr>
            <a:r>
              <a:rPr lang="en-US" altLang="zh-CN" sz="3200"/>
              <a:t> MINIX</a:t>
            </a:r>
            <a:r>
              <a:rPr lang="zh-CN" altLang="en-US" sz="3200"/>
              <a:t>文件系统</a:t>
            </a:r>
            <a:r>
              <a:rPr lang="en-US" altLang="zh-CN" sz="3200"/>
              <a:t>1.0</a:t>
            </a:r>
            <a:r>
              <a:rPr lang="zh-CN" altLang="en-US" sz="3200"/>
              <a:t>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39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3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24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587779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3429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7780" name="Rectangle 4"/>
          <p:cNvSpPr>
            <a:spLocks noChangeArrowheads="1"/>
          </p:cNvSpPr>
          <p:nvPr/>
        </p:nvSpPr>
        <p:spPr bwMode="auto">
          <a:xfrm>
            <a:off x="2133600" y="6181725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宋体" pitchFamily="2" charset="-122"/>
              </a:rPr>
              <a:t>MINIX</a:t>
            </a:r>
            <a:r>
              <a:rPr lang="zh-CN" altLang="en-US" sz="2400">
                <a:latin typeface="宋体" pitchFamily="2" charset="-122"/>
              </a:rPr>
              <a:t>文件系统</a:t>
            </a:r>
            <a:r>
              <a:rPr lang="en-US" altLang="zh-CN" sz="2400">
                <a:latin typeface="宋体" pitchFamily="2" charset="-122"/>
              </a:rPr>
              <a:t>1.0</a:t>
            </a:r>
            <a:r>
              <a:rPr lang="zh-CN" altLang="en-US" sz="2400">
                <a:latin typeface="宋体" pitchFamily="2" charset="-122"/>
              </a:rPr>
              <a:t>逻辑结构布局示意图</a:t>
            </a:r>
          </a:p>
        </p:txBody>
      </p:sp>
      <p:pic>
        <p:nvPicPr>
          <p:cNvPr id="29701" name="Picture 8" descr="硬盘设备上的分区及文件系统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143000"/>
            <a:ext cx="856773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9"/>
          <p:cNvSpPr>
            <a:spLocks noChangeArrowheads="1"/>
          </p:cNvSpPr>
          <p:nvPr/>
        </p:nvSpPr>
        <p:spPr bwMode="auto">
          <a:xfrm>
            <a:off x="2438400" y="2590800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硬盘设备上的分区及文件系统</a:t>
            </a:r>
          </a:p>
        </p:txBody>
      </p:sp>
      <p:sp>
        <p:nvSpPr>
          <p:cNvPr id="3" name="圆角矩形标注 2"/>
          <p:cNvSpPr/>
          <p:nvPr/>
        </p:nvSpPr>
        <p:spPr bwMode="auto">
          <a:xfrm>
            <a:off x="5943600" y="2886075"/>
            <a:ext cx="1524000" cy="838200"/>
          </a:xfrm>
          <a:prstGeom prst="wedgeRoundRectCallout">
            <a:avLst>
              <a:gd name="adj1" fmla="val -74424"/>
              <a:gd name="adj2" fmla="val 16323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一个盘块两个扇区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780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30723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143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2667000" y="1066800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itchFamily="2" charset="-122"/>
              </a:rPr>
              <a:t>MINIX</a:t>
            </a:r>
            <a:r>
              <a:rPr lang="zh-CN" altLang="en-US" sz="2000">
                <a:latin typeface="宋体" pitchFamily="2" charset="-122"/>
              </a:rPr>
              <a:t>文件系统</a:t>
            </a:r>
            <a:r>
              <a:rPr lang="en-US" altLang="zh-CN" sz="2000">
                <a:latin typeface="宋体" pitchFamily="2" charset="-122"/>
              </a:rPr>
              <a:t>1.0</a:t>
            </a:r>
            <a:r>
              <a:rPr lang="zh-CN" altLang="en-US" sz="2000">
                <a:latin typeface="宋体" pitchFamily="2" charset="-122"/>
              </a:rPr>
              <a:t>逻辑结构布局示意图</a:t>
            </a:r>
          </a:p>
        </p:txBody>
      </p:sp>
      <p:grpSp>
        <p:nvGrpSpPr>
          <p:cNvPr id="588805" name="Group 5"/>
          <p:cNvGrpSpPr>
            <a:grpSpLocks/>
          </p:cNvGrpSpPr>
          <p:nvPr/>
        </p:nvGrpSpPr>
        <p:grpSpPr bwMode="auto">
          <a:xfrm>
            <a:off x="457200" y="2667000"/>
            <a:ext cx="7696200" cy="3505200"/>
            <a:chOff x="288" y="1680"/>
            <a:chExt cx="3984" cy="2208"/>
          </a:xfrm>
        </p:grpSpPr>
        <p:sp>
          <p:nvSpPr>
            <p:cNvPr id="30726" name="Rectangle 6"/>
            <p:cNvSpPr>
              <a:spLocks noChangeArrowheads="1"/>
            </p:cNvSpPr>
            <p:nvPr/>
          </p:nvSpPr>
          <p:spPr bwMode="auto">
            <a:xfrm>
              <a:off x="288" y="2736"/>
              <a:ext cx="3984" cy="11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013" indent="-354013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Char char="l"/>
              </a:pPr>
              <a:r>
                <a:rPr lang="zh-CN" altLang="en-US" sz="2600"/>
                <a:t>计算机加电启动时，由</a:t>
              </a:r>
              <a:r>
                <a:rPr lang="en-US" altLang="zh-CN" sz="2600"/>
                <a:t>ROM BOIS</a:t>
              </a:r>
              <a:r>
                <a:rPr lang="zh-CN" altLang="en-US" sz="2600"/>
                <a:t>程序自动读入</a:t>
              </a:r>
              <a:r>
                <a:rPr lang="en-US" altLang="zh-CN" sz="2600"/>
                <a:t>MBR</a:t>
              </a:r>
              <a:r>
                <a:rPr lang="zh-CN" altLang="en-US" sz="2600"/>
                <a:t>，</a:t>
              </a:r>
              <a:r>
                <a:rPr lang="en-US" altLang="zh-CN" sz="2600"/>
                <a:t>MBR</a:t>
              </a:r>
              <a:r>
                <a:rPr lang="zh-CN" altLang="en-US" sz="2600"/>
                <a:t>找到引导块并读入引导代码和数据。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Char char="l"/>
              </a:pPr>
              <a:r>
                <a:rPr lang="zh-CN" altLang="en-US" sz="2600"/>
                <a:t>对于不是引导分区，该盘块空闲不用。</a:t>
              </a:r>
            </a:p>
          </p:txBody>
        </p:sp>
        <p:sp>
          <p:nvSpPr>
            <p:cNvPr id="30727" name="Line 7"/>
            <p:cNvSpPr>
              <a:spLocks noChangeShapeType="1"/>
            </p:cNvSpPr>
            <p:nvPr/>
          </p:nvSpPr>
          <p:spPr bwMode="auto">
            <a:xfrm flipH="1" flipV="1">
              <a:off x="384" y="1680"/>
              <a:ext cx="624" cy="105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31747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143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2667000" y="1066800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itchFamily="2" charset="-122"/>
              </a:rPr>
              <a:t>MINIX</a:t>
            </a:r>
            <a:r>
              <a:rPr lang="zh-CN" altLang="en-US" sz="2000">
                <a:latin typeface="宋体" pitchFamily="2" charset="-122"/>
              </a:rPr>
              <a:t>文件系统</a:t>
            </a:r>
            <a:r>
              <a:rPr lang="en-US" altLang="zh-CN" sz="2000">
                <a:latin typeface="宋体" pitchFamily="2" charset="-122"/>
              </a:rPr>
              <a:t>1.0</a:t>
            </a:r>
            <a:r>
              <a:rPr lang="zh-CN" altLang="en-US" sz="2000">
                <a:latin typeface="宋体" pitchFamily="2" charset="-122"/>
              </a:rPr>
              <a:t>逻辑结构布局示意图</a:t>
            </a:r>
          </a:p>
        </p:txBody>
      </p:sp>
      <p:grpSp>
        <p:nvGrpSpPr>
          <p:cNvPr id="583689" name="Group 9"/>
          <p:cNvGrpSpPr>
            <a:grpSpLocks/>
          </p:cNvGrpSpPr>
          <p:nvPr/>
        </p:nvGrpSpPr>
        <p:grpSpPr bwMode="auto">
          <a:xfrm>
            <a:off x="457200" y="2438400"/>
            <a:ext cx="7696200" cy="3429000"/>
            <a:chOff x="288" y="1536"/>
            <a:chExt cx="4848" cy="2160"/>
          </a:xfrm>
        </p:grpSpPr>
        <p:sp>
          <p:nvSpPr>
            <p:cNvPr id="31750" name="Rectangle 7"/>
            <p:cNvSpPr>
              <a:spLocks noChangeArrowheads="1"/>
            </p:cNvSpPr>
            <p:nvPr/>
          </p:nvSpPr>
          <p:spPr bwMode="auto">
            <a:xfrm>
              <a:off x="288" y="2644"/>
              <a:ext cx="4848" cy="10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013" indent="-354013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Char char="l"/>
              </a:pPr>
              <a:r>
                <a:rPr lang="zh-CN" altLang="en-US" sz="2600"/>
                <a:t>保存分区中文件系统的结构信息</a:t>
              </a:r>
            </a:p>
          </p:txBody>
        </p:sp>
        <p:sp>
          <p:nvSpPr>
            <p:cNvPr id="31751" name="Line 8"/>
            <p:cNvSpPr>
              <a:spLocks noChangeShapeType="1"/>
            </p:cNvSpPr>
            <p:nvPr/>
          </p:nvSpPr>
          <p:spPr bwMode="auto">
            <a:xfrm flipH="1" flipV="1">
              <a:off x="576" y="1536"/>
              <a:ext cx="588" cy="110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32771" name="Picture 3" descr="MINI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143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2667000" y="1066800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itchFamily="2" charset="-122"/>
              </a:rPr>
              <a:t>MINIX</a:t>
            </a:r>
            <a:r>
              <a:rPr lang="zh-CN" altLang="en-US" sz="2000">
                <a:latin typeface="宋体" pitchFamily="2" charset="-122"/>
              </a:rPr>
              <a:t>文件系统</a:t>
            </a:r>
            <a:r>
              <a:rPr lang="en-US" altLang="zh-CN" sz="2000">
                <a:latin typeface="宋体" pitchFamily="2" charset="-122"/>
              </a:rPr>
              <a:t>1.0</a:t>
            </a:r>
            <a:r>
              <a:rPr lang="zh-CN" altLang="en-US" sz="2000">
                <a:latin typeface="宋体" pitchFamily="2" charset="-122"/>
              </a:rPr>
              <a:t>逻辑结构布局示意图</a:t>
            </a:r>
          </a:p>
        </p:txBody>
      </p:sp>
      <p:grpSp>
        <p:nvGrpSpPr>
          <p:cNvPr id="584716" name="Group 12"/>
          <p:cNvGrpSpPr>
            <a:grpSpLocks/>
          </p:cNvGrpSpPr>
          <p:nvPr/>
        </p:nvGrpSpPr>
        <p:grpSpPr bwMode="auto">
          <a:xfrm>
            <a:off x="762000" y="2438400"/>
            <a:ext cx="7629525" cy="4267200"/>
            <a:chOff x="480" y="1536"/>
            <a:chExt cx="4806" cy="2688"/>
          </a:xfrm>
        </p:grpSpPr>
        <p:pic>
          <p:nvPicPr>
            <p:cNvPr id="32774" name="Picture 6" descr="MINIX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98" b="51788"/>
            <a:stretch>
              <a:fillRect/>
            </a:stretch>
          </p:blipFill>
          <p:spPr bwMode="auto">
            <a:xfrm>
              <a:off x="480" y="2304"/>
              <a:ext cx="4806" cy="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5" name="Rectangle 10"/>
            <p:cNvSpPr>
              <a:spLocks noChangeArrowheads="1"/>
            </p:cNvSpPr>
            <p:nvPr/>
          </p:nvSpPr>
          <p:spPr bwMode="auto">
            <a:xfrm>
              <a:off x="2352" y="3984"/>
              <a:ext cx="1488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013" indent="-354013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None/>
              </a:pPr>
              <a:r>
                <a:rPr lang="zh-CN" altLang="en-US" sz="2000"/>
                <a:t>超级块数据结构</a:t>
              </a:r>
            </a:p>
          </p:txBody>
        </p:sp>
        <p:sp>
          <p:nvSpPr>
            <p:cNvPr id="32776" name="Line 11"/>
            <p:cNvSpPr>
              <a:spLocks noChangeShapeType="1"/>
            </p:cNvSpPr>
            <p:nvPr/>
          </p:nvSpPr>
          <p:spPr bwMode="auto">
            <a:xfrm flipH="1" flipV="1">
              <a:off x="576" y="1536"/>
              <a:ext cx="480" cy="81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467100" y="3165157"/>
            <a:ext cx="5257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超级块</a:t>
            </a:r>
            <a:r>
              <a:rPr lang="zh-CN" altLang="en-US" dirty="0" smtClean="0">
                <a:solidFill>
                  <a:srgbClr val="FF0000"/>
                </a:solidFill>
              </a:rPr>
              <a:t>表示出每</a:t>
            </a:r>
            <a:r>
              <a:rPr lang="zh-CN" altLang="en-US" dirty="0">
                <a:solidFill>
                  <a:srgbClr val="FF0000"/>
                </a:solidFill>
              </a:rPr>
              <a:t>部分的数量和</a:t>
            </a:r>
            <a:r>
              <a:rPr lang="zh-CN" altLang="en-US" dirty="0" smtClean="0">
                <a:solidFill>
                  <a:srgbClr val="FF0000"/>
                </a:solidFill>
              </a:rPr>
              <a:t>位置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33795" name="Picture 25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4677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30"/>
          <p:cNvSpPr>
            <a:spLocks noChangeArrowheads="1"/>
          </p:cNvSpPr>
          <p:nvPr/>
        </p:nvSpPr>
        <p:spPr bwMode="auto">
          <a:xfrm>
            <a:off x="2514600" y="6105525"/>
            <a:ext cx="48006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MINIX</a:t>
            </a:r>
            <a:r>
              <a:rPr lang="zh-CN" altLang="en-US" sz="2000"/>
              <a:t>文件系统</a:t>
            </a:r>
            <a:r>
              <a:rPr lang="en-US" altLang="zh-CN" sz="2000"/>
              <a:t>1.0</a:t>
            </a:r>
            <a:r>
              <a:rPr lang="zh-CN" altLang="en-US" sz="2000"/>
              <a:t>超级块数据结构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34819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143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2667000" y="1066800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itchFamily="2" charset="-122"/>
              </a:rPr>
              <a:t>MINIX</a:t>
            </a:r>
            <a:r>
              <a:rPr lang="zh-CN" altLang="en-US" sz="2000">
                <a:latin typeface="宋体" pitchFamily="2" charset="-122"/>
              </a:rPr>
              <a:t>文件系统</a:t>
            </a:r>
            <a:r>
              <a:rPr lang="en-US" altLang="zh-CN" sz="2000">
                <a:latin typeface="宋体" pitchFamily="2" charset="-122"/>
              </a:rPr>
              <a:t>1.0</a:t>
            </a:r>
            <a:r>
              <a:rPr lang="zh-CN" altLang="en-US" sz="2000">
                <a:latin typeface="宋体" pitchFamily="2" charset="-122"/>
              </a:rPr>
              <a:t>逻辑结构布局示意图</a:t>
            </a:r>
          </a:p>
        </p:txBody>
      </p:sp>
      <p:grpSp>
        <p:nvGrpSpPr>
          <p:cNvPr id="585736" name="Group 8"/>
          <p:cNvGrpSpPr>
            <a:grpSpLocks/>
          </p:cNvGrpSpPr>
          <p:nvPr/>
        </p:nvGrpSpPr>
        <p:grpSpPr bwMode="auto">
          <a:xfrm>
            <a:off x="762000" y="2438400"/>
            <a:ext cx="7696200" cy="3429000"/>
            <a:chOff x="288" y="1536"/>
            <a:chExt cx="4848" cy="2160"/>
          </a:xfrm>
        </p:grpSpPr>
        <p:sp>
          <p:nvSpPr>
            <p:cNvPr id="34822" name="Rectangle 9"/>
            <p:cNvSpPr>
              <a:spLocks noChangeArrowheads="1"/>
            </p:cNvSpPr>
            <p:nvPr/>
          </p:nvSpPr>
          <p:spPr bwMode="auto">
            <a:xfrm>
              <a:off x="288" y="2644"/>
              <a:ext cx="4848" cy="10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013" indent="-354013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Char char="l"/>
              </a:pPr>
              <a:r>
                <a:rPr lang="zh-CN" altLang="en-US" sz="2600" dirty="0"/>
                <a:t>标记</a:t>
              </a:r>
              <a:r>
                <a:rPr lang="en-US" altLang="zh-CN" sz="2600" dirty="0" err="1"/>
                <a:t>i</a:t>
              </a:r>
              <a:r>
                <a:rPr lang="zh-CN" altLang="en-US" sz="2600" dirty="0"/>
                <a:t>节点的使用情况，每</a:t>
              </a:r>
              <a:r>
                <a:rPr lang="en-US" altLang="zh-CN" sz="2600" dirty="0"/>
                <a:t>bit</a:t>
              </a:r>
              <a:r>
                <a:rPr lang="zh-CN" altLang="en-US" sz="2600" dirty="0"/>
                <a:t>位代表</a:t>
              </a:r>
              <a:r>
                <a:rPr lang="en-US" altLang="zh-CN" sz="2600" dirty="0"/>
                <a:t>1</a:t>
              </a:r>
              <a:r>
                <a:rPr lang="zh-CN" altLang="en-US" sz="2600" dirty="0"/>
                <a:t>个</a:t>
              </a:r>
              <a:r>
                <a:rPr lang="en-US" altLang="zh-CN" sz="2600" dirty="0" err="1"/>
                <a:t>i</a:t>
              </a:r>
              <a:r>
                <a:rPr lang="zh-CN" altLang="en-US" sz="2600" dirty="0"/>
                <a:t>节点，即</a:t>
              </a:r>
              <a:r>
                <a:rPr lang="en-US" altLang="zh-CN" sz="2600" dirty="0"/>
                <a:t>1</a:t>
              </a:r>
              <a:r>
                <a:rPr lang="zh-CN" altLang="en-US" sz="2600" dirty="0"/>
                <a:t>个目录文件或普通文件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Char char="l"/>
              </a:pPr>
              <a:r>
                <a:rPr lang="zh-CN" altLang="en-US" sz="2600" dirty="0"/>
                <a:t>可以占用多个盘块</a:t>
              </a:r>
            </a:p>
          </p:txBody>
        </p:sp>
        <p:sp>
          <p:nvSpPr>
            <p:cNvPr id="34823" name="Line 10"/>
            <p:cNvSpPr>
              <a:spLocks noChangeShapeType="1"/>
            </p:cNvSpPr>
            <p:nvPr/>
          </p:nvSpPr>
          <p:spPr bwMode="auto">
            <a:xfrm flipH="1" flipV="1">
              <a:off x="576" y="1536"/>
              <a:ext cx="588" cy="110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762000" y="6019800"/>
            <a:ext cx="642675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CC0000"/>
              </a:buClr>
              <a:buSzPct val="85000"/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FF0000"/>
                </a:solidFill>
              </a:rPr>
              <a:t>如果建一个空目录，盘块分配情况如何？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FAT32</a:t>
            </a:r>
            <a:r>
              <a:rPr lang="zh-CN" altLang="en-US" dirty="0"/>
              <a:t>优</a:t>
            </a:r>
            <a:r>
              <a:rPr lang="zh-CN" altLang="en-US" dirty="0" smtClean="0"/>
              <a:t>盘文件夹测试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FAT32</a:t>
            </a:r>
            <a:r>
              <a:rPr lang="zh-CN" altLang="en-US" dirty="0" smtClean="0"/>
              <a:t>优盘建立</a:t>
            </a:r>
            <a:r>
              <a:rPr lang="en-US" altLang="zh-CN" dirty="0" smtClean="0"/>
              <a:t>644</a:t>
            </a:r>
            <a:r>
              <a:rPr lang="zh-CN" altLang="en-US" dirty="0" smtClean="0"/>
              <a:t>个文件夹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77292"/>
            <a:ext cx="3590476" cy="43238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24" y="2057400"/>
            <a:ext cx="3590476" cy="43238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12" y="2237508"/>
            <a:ext cx="3590476" cy="43238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67400" y="764738"/>
            <a:ext cx="33598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36080384-25447168</a:t>
            </a:r>
            <a:r>
              <a:rPr lang="zh-CN" altLang="en-US" dirty="0"/>
              <a:t>）</a:t>
            </a:r>
            <a:r>
              <a:rPr lang="en-US" altLang="zh-CN" dirty="0"/>
              <a:t>/644/1024=16k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54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35843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143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667000" y="1066800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itchFamily="2" charset="-122"/>
              </a:rPr>
              <a:t>MINIX</a:t>
            </a:r>
            <a:r>
              <a:rPr lang="zh-CN" altLang="en-US" sz="2000">
                <a:latin typeface="宋体" pitchFamily="2" charset="-122"/>
              </a:rPr>
              <a:t>文件系统</a:t>
            </a:r>
            <a:r>
              <a:rPr lang="en-US" altLang="zh-CN" sz="2000">
                <a:latin typeface="宋体" pitchFamily="2" charset="-122"/>
              </a:rPr>
              <a:t>1.0</a:t>
            </a:r>
            <a:r>
              <a:rPr lang="zh-CN" altLang="en-US" sz="2000">
                <a:latin typeface="宋体" pitchFamily="2" charset="-122"/>
              </a:rPr>
              <a:t>逻辑结构布局示意图</a:t>
            </a:r>
          </a:p>
        </p:txBody>
      </p:sp>
      <p:grpSp>
        <p:nvGrpSpPr>
          <p:cNvPr id="586761" name="Group 9"/>
          <p:cNvGrpSpPr>
            <a:grpSpLocks/>
          </p:cNvGrpSpPr>
          <p:nvPr/>
        </p:nvGrpSpPr>
        <p:grpSpPr bwMode="auto">
          <a:xfrm>
            <a:off x="762000" y="2438400"/>
            <a:ext cx="7696200" cy="3429000"/>
            <a:chOff x="480" y="1536"/>
            <a:chExt cx="4848" cy="2160"/>
          </a:xfrm>
        </p:grpSpPr>
        <p:sp>
          <p:nvSpPr>
            <p:cNvPr id="35846" name="Rectangle 7"/>
            <p:cNvSpPr>
              <a:spLocks noChangeArrowheads="1"/>
            </p:cNvSpPr>
            <p:nvPr/>
          </p:nvSpPr>
          <p:spPr bwMode="auto">
            <a:xfrm>
              <a:off x="480" y="2644"/>
              <a:ext cx="4848" cy="10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013" indent="-354013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Char char="l"/>
              </a:pPr>
              <a:r>
                <a:rPr lang="zh-CN" altLang="en-US" sz="2600"/>
                <a:t>标记磁盘分区中每个数据盘块的使用情况，每</a:t>
              </a:r>
              <a:r>
                <a:rPr lang="en-US" altLang="zh-CN" sz="2600"/>
                <a:t>bit</a:t>
              </a:r>
              <a:r>
                <a:rPr lang="zh-CN" altLang="en-US" sz="2600"/>
                <a:t>位代表</a:t>
              </a:r>
              <a:r>
                <a:rPr lang="en-US" altLang="zh-CN" sz="2600"/>
                <a:t>1</a:t>
              </a:r>
              <a:r>
                <a:rPr lang="zh-CN" altLang="en-US" sz="2600"/>
                <a:t>个盘块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Char char="l"/>
              </a:pPr>
              <a:r>
                <a:rPr lang="zh-CN" altLang="en-US" sz="2600"/>
                <a:t>只标记</a:t>
              </a:r>
              <a:r>
                <a:rPr lang="zh-CN" altLang="en-US" sz="2600">
                  <a:solidFill>
                    <a:srgbClr val="CC0000"/>
                  </a:solidFill>
                </a:rPr>
                <a:t>数据区</a:t>
              </a:r>
              <a:r>
                <a:rPr lang="zh-CN" altLang="en-US" sz="2600"/>
                <a:t>的盘块</a:t>
              </a:r>
            </a:p>
          </p:txBody>
        </p:sp>
        <p:sp>
          <p:nvSpPr>
            <p:cNvPr id="35847" name="Line 8"/>
            <p:cNvSpPr>
              <a:spLocks noChangeShapeType="1"/>
            </p:cNvSpPr>
            <p:nvPr/>
          </p:nvSpPr>
          <p:spPr bwMode="auto">
            <a:xfrm flipH="1" flipV="1">
              <a:off x="1008" y="1536"/>
              <a:ext cx="348" cy="110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36867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143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667000" y="1066800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itchFamily="2" charset="-122"/>
              </a:rPr>
              <a:t>MINIX</a:t>
            </a:r>
            <a:r>
              <a:rPr lang="zh-CN" altLang="en-US" sz="2000">
                <a:latin typeface="宋体" pitchFamily="2" charset="-122"/>
              </a:rPr>
              <a:t>文件系统</a:t>
            </a:r>
            <a:r>
              <a:rPr lang="en-US" altLang="zh-CN" sz="2000">
                <a:latin typeface="宋体" pitchFamily="2" charset="-122"/>
              </a:rPr>
              <a:t>1.0</a:t>
            </a:r>
            <a:r>
              <a:rPr lang="zh-CN" altLang="en-US" sz="2000">
                <a:latin typeface="宋体" pitchFamily="2" charset="-122"/>
              </a:rPr>
              <a:t>逻辑结构布局示意图</a:t>
            </a:r>
          </a:p>
        </p:txBody>
      </p:sp>
      <p:grpSp>
        <p:nvGrpSpPr>
          <p:cNvPr id="589832" name="Group 8"/>
          <p:cNvGrpSpPr>
            <a:grpSpLocks/>
          </p:cNvGrpSpPr>
          <p:nvPr/>
        </p:nvGrpSpPr>
        <p:grpSpPr bwMode="auto">
          <a:xfrm>
            <a:off x="685800" y="2438400"/>
            <a:ext cx="7696200" cy="3429000"/>
            <a:chOff x="432" y="1536"/>
            <a:chExt cx="4848" cy="2160"/>
          </a:xfrm>
        </p:grpSpPr>
        <p:sp>
          <p:nvSpPr>
            <p:cNvPr id="36870" name="Rectangle 6"/>
            <p:cNvSpPr>
              <a:spLocks noChangeArrowheads="1"/>
            </p:cNvSpPr>
            <p:nvPr/>
          </p:nvSpPr>
          <p:spPr bwMode="auto">
            <a:xfrm>
              <a:off x="432" y="2644"/>
              <a:ext cx="4848" cy="10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013" indent="-354013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Char char="l"/>
              </a:pPr>
              <a:r>
                <a:rPr lang="zh-CN" altLang="en-US" sz="2600"/>
                <a:t>存放着文件系统中目录文件或普通文件的</a:t>
              </a:r>
              <a:r>
                <a:rPr lang="en-US" altLang="zh-CN" sz="2600"/>
                <a:t>i</a:t>
              </a:r>
              <a:r>
                <a:rPr lang="zh-CN" altLang="en-US" sz="2600"/>
                <a:t>节点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Char char="l"/>
              </a:pPr>
              <a:r>
                <a:rPr lang="zh-CN" altLang="en-US" sz="2600"/>
                <a:t>每个目录文件或普通文件都有</a:t>
              </a:r>
              <a:r>
                <a:rPr lang="en-US" altLang="zh-CN" sz="2600"/>
                <a:t>1</a:t>
              </a:r>
              <a:r>
                <a:rPr lang="zh-CN" altLang="en-US" sz="2600"/>
                <a:t>个</a:t>
              </a:r>
              <a:r>
                <a:rPr lang="en-US" altLang="zh-CN" sz="2600"/>
                <a:t>i</a:t>
              </a:r>
              <a:r>
                <a:rPr lang="zh-CN" altLang="en-US" sz="2600"/>
                <a:t>节点结构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Char char="l"/>
              </a:pPr>
              <a:r>
                <a:rPr lang="zh-CN" altLang="en-US" sz="2600"/>
                <a:t>每个</a:t>
              </a:r>
              <a:r>
                <a:rPr lang="en-US" altLang="zh-CN" sz="2600"/>
                <a:t>i</a:t>
              </a:r>
              <a:r>
                <a:rPr lang="zh-CN" altLang="en-US" sz="2600"/>
                <a:t>节点结构中存放着对应文件的相关信息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itchFamily="2" charset="2"/>
                <a:buChar char="l"/>
              </a:pPr>
              <a:r>
                <a:rPr lang="zh-CN" altLang="en-US" sz="2600"/>
                <a:t>第</a:t>
              </a:r>
              <a:r>
                <a:rPr lang="en-US" altLang="zh-CN" sz="2600"/>
                <a:t>1</a:t>
              </a:r>
              <a:r>
                <a:rPr lang="zh-CN" altLang="en-US" sz="2600"/>
                <a:t>个</a:t>
              </a:r>
              <a:r>
                <a:rPr lang="en-US" altLang="zh-CN" sz="2600"/>
                <a:t>i</a:t>
              </a:r>
              <a:r>
                <a:rPr lang="zh-CN" altLang="en-US" sz="2600"/>
                <a:t>节点为根目录文件的</a:t>
              </a:r>
              <a:r>
                <a:rPr lang="en-US" altLang="zh-CN" sz="2600"/>
                <a:t>i</a:t>
              </a:r>
              <a:r>
                <a:rPr lang="zh-CN" altLang="en-US" sz="2600"/>
                <a:t>节点结构</a:t>
              </a:r>
            </a:p>
          </p:txBody>
        </p:sp>
        <p:sp>
          <p:nvSpPr>
            <p:cNvPr id="36871" name="Line 7"/>
            <p:cNvSpPr>
              <a:spLocks noChangeShapeType="1"/>
            </p:cNvSpPr>
            <p:nvPr/>
          </p:nvSpPr>
          <p:spPr bwMode="auto">
            <a:xfrm flipH="1" flipV="1">
              <a:off x="1440" y="1536"/>
              <a:ext cx="288" cy="110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9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FAT32</a:t>
            </a:r>
            <a:r>
              <a:rPr lang="zh-CN" altLang="en-US" dirty="0"/>
              <a:t>优</a:t>
            </a:r>
            <a:r>
              <a:rPr lang="zh-CN" altLang="en-US" dirty="0" smtClean="0"/>
              <a:t>盘小文件测试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55700"/>
            <a:ext cx="3796984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02" y="1263826"/>
            <a:ext cx="3570396" cy="539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50" y="1335062"/>
            <a:ext cx="3491971" cy="524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641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82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37891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143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667000" y="1066800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itchFamily="2" charset="-122"/>
              </a:rPr>
              <a:t>MINIX</a:t>
            </a:r>
            <a:r>
              <a:rPr lang="zh-CN" altLang="en-US" sz="2000">
                <a:latin typeface="宋体" pitchFamily="2" charset="-122"/>
              </a:rPr>
              <a:t>文件系统</a:t>
            </a:r>
            <a:r>
              <a:rPr lang="en-US" altLang="zh-CN" sz="2000">
                <a:latin typeface="宋体" pitchFamily="2" charset="-122"/>
              </a:rPr>
              <a:t>1.0</a:t>
            </a:r>
            <a:r>
              <a:rPr lang="zh-CN" altLang="en-US" sz="2000">
                <a:latin typeface="宋体" pitchFamily="2" charset="-122"/>
              </a:rPr>
              <a:t>逻辑结构布局示意图</a:t>
            </a:r>
          </a:p>
        </p:txBody>
      </p:sp>
      <p:sp>
        <p:nvSpPr>
          <p:cNvPr id="590855" name="Line 7"/>
          <p:cNvSpPr>
            <a:spLocks noChangeShapeType="1"/>
          </p:cNvSpPr>
          <p:nvPr/>
        </p:nvSpPr>
        <p:spPr bwMode="auto">
          <a:xfrm flipH="1" flipV="1">
            <a:off x="2286000" y="2438400"/>
            <a:ext cx="457200" cy="1758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90856" name="Picture 8" descr="MINI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331" b="45258"/>
          <a:stretch>
            <a:fillRect/>
          </a:stretch>
        </p:blipFill>
        <p:spPr bwMode="auto">
          <a:xfrm>
            <a:off x="1219200" y="2971800"/>
            <a:ext cx="69342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0857" name="Rectangle 9"/>
          <p:cNvSpPr>
            <a:spLocks noChangeArrowheads="1"/>
          </p:cNvSpPr>
          <p:nvPr/>
        </p:nvSpPr>
        <p:spPr bwMode="auto">
          <a:xfrm>
            <a:off x="3200400" y="6540500"/>
            <a:ext cx="3733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i</a:t>
            </a:r>
            <a:r>
              <a:rPr lang="zh-CN" altLang="en-US" sz="2000"/>
              <a:t>节点数据结构（</a:t>
            </a:r>
            <a:r>
              <a:rPr lang="en-US" altLang="zh-CN" sz="2000">
                <a:solidFill>
                  <a:srgbClr val="CC0000"/>
                </a:solidFill>
              </a:rPr>
              <a:t>32bytes</a:t>
            </a:r>
            <a:r>
              <a:rPr lang="zh-CN" altLang="en-US" sz="200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0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90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55" grpId="0" animBg="1"/>
      <p:bldP spid="5908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38915" name="Picture 27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93788"/>
            <a:ext cx="6781800" cy="530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Rectangle 29"/>
          <p:cNvSpPr>
            <a:spLocks noChangeArrowheads="1"/>
          </p:cNvSpPr>
          <p:nvPr/>
        </p:nvSpPr>
        <p:spPr bwMode="auto">
          <a:xfrm>
            <a:off x="2514600" y="6477000"/>
            <a:ext cx="48006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MINIX</a:t>
            </a:r>
            <a:r>
              <a:rPr lang="zh-CN" altLang="en-US" sz="2000"/>
              <a:t>文件系统</a:t>
            </a:r>
            <a:r>
              <a:rPr lang="en-US" altLang="zh-CN" sz="2000"/>
              <a:t>1.0</a:t>
            </a:r>
            <a:r>
              <a:rPr lang="zh-CN" altLang="en-US" sz="2000"/>
              <a:t>的</a:t>
            </a:r>
            <a:r>
              <a:rPr lang="en-US" altLang="zh-CN" sz="2000"/>
              <a:t>i</a:t>
            </a:r>
            <a:r>
              <a:rPr lang="zh-CN" altLang="en-US" sz="2000"/>
              <a:t>节点数据结构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82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39939" name="Picture 25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772400" cy="464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28"/>
          <p:cNvSpPr>
            <a:spLocks noChangeArrowheads="1"/>
          </p:cNvSpPr>
          <p:nvPr/>
        </p:nvSpPr>
        <p:spPr bwMode="auto">
          <a:xfrm>
            <a:off x="1752600" y="5867400"/>
            <a:ext cx="65532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宋体" pitchFamily="2" charset="-122"/>
              </a:rPr>
              <a:t>i</a:t>
            </a:r>
            <a:r>
              <a:rPr lang="zh-CN" altLang="en-US" sz="2400">
                <a:latin typeface="宋体" pitchFamily="2" charset="-122"/>
              </a:rPr>
              <a:t>节点数据结构中逻辑块数组</a:t>
            </a:r>
            <a:r>
              <a:rPr lang="en-US" altLang="zh-CN" sz="2400">
                <a:latin typeface="宋体" pitchFamily="2" charset="-122"/>
              </a:rPr>
              <a:t>i_zone</a:t>
            </a:r>
            <a:r>
              <a:rPr lang="zh-CN" altLang="en-US" sz="2400">
                <a:latin typeface="宋体" pitchFamily="2" charset="-122"/>
              </a:rPr>
              <a:t>的功能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pic>
        <p:nvPicPr>
          <p:cNvPr id="40963" name="Picture 4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4963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1981200" y="5867400"/>
            <a:ext cx="59436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宋体" pitchFamily="2" charset="-122"/>
              </a:rPr>
              <a:t>根据文件名访问文件内容的过程示意图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533400" y="1066800"/>
            <a:ext cx="76200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CC0000"/>
                </a:solidFill>
                <a:latin typeface="宋体" pitchFamily="2" charset="-122"/>
              </a:rPr>
              <a:t>如何访问文件</a:t>
            </a:r>
            <a:r>
              <a:rPr lang="en-US" altLang="zh-CN">
                <a:solidFill>
                  <a:srgbClr val="CC0000"/>
                </a:solidFill>
                <a:latin typeface="宋体" pitchFamily="2" charset="-122"/>
              </a:rPr>
              <a:t>/</a:t>
            </a:r>
            <a:r>
              <a:rPr lang="en-US" altLang="zh-CN">
                <a:solidFill>
                  <a:srgbClr val="0000CC"/>
                </a:solidFill>
                <a:latin typeface="宋体" pitchFamily="2" charset="-122"/>
              </a:rPr>
              <a:t>usr</a:t>
            </a:r>
            <a:r>
              <a:rPr lang="en-US" altLang="zh-CN">
                <a:solidFill>
                  <a:srgbClr val="CC0000"/>
                </a:solidFill>
                <a:latin typeface="宋体" pitchFamily="2" charset="-122"/>
              </a:rPr>
              <a:t>/</a:t>
            </a:r>
            <a:r>
              <a:rPr lang="en-US" altLang="zh-CN">
                <a:solidFill>
                  <a:srgbClr val="0000CC"/>
                </a:solidFill>
                <a:latin typeface="宋体" pitchFamily="2" charset="-122"/>
              </a:rPr>
              <a:t>bin</a:t>
            </a:r>
            <a:r>
              <a:rPr lang="en-US" altLang="zh-CN">
                <a:solidFill>
                  <a:srgbClr val="CC0000"/>
                </a:solidFill>
                <a:latin typeface="宋体" pitchFamily="2" charset="-122"/>
              </a:rPr>
              <a:t>/vi</a:t>
            </a:r>
            <a:r>
              <a:rPr lang="zh-CN" altLang="en-US">
                <a:solidFill>
                  <a:srgbClr val="CC0000"/>
                </a:solidFill>
                <a:latin typeface="宋体" pitchFamily="2" charset="-122"/>
              </a:rPr>
              <a:t>（编辑工具）？</a:t>
            </a:r>
          </a:p>
        </p:txBody>
      </p:sp>
      <p:sp>
        <p:nvSpPr>
          <p:cNvPr id="591878" name="Rectangle 6"/>
          <p:cNvSpPr>
            <a:spLocks noChangeArrowheads="1"/>
          </p:cNvSpPr>
          <p:nvPr/>
        </p:nvSpPr>
        <p:spPr bwMode="auto">
          <a:xfrm>
            <a:off x="609600" y="1676400"/>
            <a:ext cx="8001000" cy="48006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013" indent="-354013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2000"/>
              <a:t>根目录文件的</a:t>
            </a:r>
            <a:r>
              <a:rPr lang="en-US" altLang="zh-CN" sz="2000"/>
              <a:t>i</a:t>
            </a:r>
            <a:r>
              <a:rPr lang="zh-CN" altLang="en-US" sz="2000"/>
              <a:t>节点位置是固定的，即第</a:t>
            </a:r>
            <a:r>
              <a:rPr lang="en-US" altLang="zh-CN" sz="2000"/>
              <a:t>1</a:t>
            </a:r>
            <a:r>
              <a:rPr lang="zh-CN" altLang="en-US" sz="2000"/>
              <a:t>号</a:t>
            </a:r>
            <a:r>
              <a:rPr lang="en-US" altLang="zh-CN" sz="2000"/>
              <a:t>i</a:t>
            </a:r>
            <a:r>
              <a:rPr lang="zh-CN" altLang="en-US" sz="2000"/>
              <a:t>节点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en-US" altLang="zh-CN" sz="2000"/>
              <a:t>1</a:t>
            </a:r>
            <a:r>
              <a:rPr lang="zh-CN" altLang="en-US" sz="2000"/>
              <a:t>号</a:t>
            </a:r>
            <a:r>
              <a:rPr lang="en-US" altLang="zh-CN" sz="2000"/>
              <a:t>i</a:t>
            </a:r>
            <a:r>
              <a:rPr lang="zh-CN" altLang="en-US" sz="2000"/>
              <a:t>节点的数据块内容为根目录下的目录项列表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2000"/>
              <a:t>通过该目录项列表匹配目录名“</a:t>
            </a:r>
            <a:r>
              <a:rPr lang="en-US" altLang="zh-CN" sz="2000"/>
              <a:t>usr”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2000"/>
              <a:t>若找到，则可得到文件“</a:t>
            </a:r>
            <a:r>
              <a:rPr lang="en-US" altLang="zh-CN" sz="2000"/>
              <a:t>/usr”</a:t>
            </a:r>
            <a:r>
              <a:rPr lang="zh-CN" altLang="en-US" sz="2000"/>
              <a:t>的</a:t>
            </a:r>
            <a:r>
              <a:rPr lang="en-US" altLang="zh-CN" sz="2000"/>
              <a:t>i</a:t>
            </a:r>
            <a:r>
              <a:rPr lang="zh-CN" altLang="en-US" sz="2000"/>
              <a:t>节点号</a:t>
            </a:r>
            <a:r>
              <a:rPr lang="en-US" altLang="zh-CN" sz="2000"/>
              <a:t>i1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2000"/>
              <a:t>根据</a:t>
            </a:r>
            <a:r>
              <a:rPr lang="en-US" altLang="zh-CN" sz="2000"/>
              <a:t>i1</a:t>
            </a:r>
            <a:r>
              <a:rPr lang="zh-CN" altLang="en-US" sz="2000"/>
              <a:t>号</a:t>
            </a:r>
            <a:r>
              <a:rPr lang="en-US" altLang="zh-CN" sz="2000"/>
              <a:t>i</a:t>
            </a:r>
            <a:r>
              <a:rPr lang="zh-CN" altLang="en-US" sz="2000"/>
              <a:t>节点的数据块，可以取得目录文件“</a:t>
            </a:r>
            <a:r>
              <a:rPr lang="en-US" altLang="zh-CN" sz="2000"/>
              <a:t>/usr”</a:t>
            </a:r>
            <a:r>
              <a:rPr lang="zh-CN" altLang="en-US" sz="2000"/>
              <a:t>的内容，即子目录</a:t>
            </a:r>
            <a:r>
              <a:rPr lang="en-US" altLang="zh-CN" sz="2000"/>
              <a:t>usr</a:t>
            </a:r>
            <a:r>
              <a:rPr lang="zh-CN" altLang="en-US" sz="2000"/>
              <a:t>的文件目录项列表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2000"/>
              <a:t>通过该目录项列表匹配目录名“</a:t>
            </a:r>
            <a:r>
              <a:rPr lang="en-US" altLang="zh-CN" sz="2000"/>
              <a:t>bin”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2000"/>
              <a:t>若找到，则可得到文件“</a:t>
            </a:r>
            <a:r>
              <a:rPr lang="en-US" altLang="zh-CN" sz="2000"/>
              <a:t>/usr/bin”</a:t>
            </a:r>
            <a:r>
              <a:rPr lang="zh-CN" altLang="en-US" sz="2000"/>
              <a:t>的</a:t>
            </a:r>
            <a:r>
              <a:rPr lang="en-US" altLang="zh-CN" sz="2000"/>
              <a:t>i</a:t>
            </a:r>
            <a:r>
              <a:rPr lang="zh-CN" altLang="en-US" sz="2000"/>
              <a:t>节点号</a:t>
            </a:r>
            <a:r>
              <a:rPr lang="en-US" altLang="zh-CN" sz="2000"/>
              <a:t>i2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2000"/>
              <a:t>根据</a:t>
            </a:r>
            <a:r>
              <a:rPr lang="en-US" altLang="zh-CN" sz="2000"/>
              <a:t>i2</a:t>
            </a:r>
            <a:r>
              <a:rPr lang="zh-CN" altLang="en-US" sz="2000"/>
              <a:t>号</a:t>
            </a:r>
            <a:r>
              <a:rPr lang="en-US" altLang="zh-CN" sz="2000"/>
              <a:t>i</a:t>
            </a:r>
            <a:r>
              <a:rPr lang="zh-CN" altLang="en-US" sz="2000"/>
              <a:t>节点的数据块，可以取得目录文件“</a:t>
            </a:r>
            <a:r>
              <a:rPr lang="en-US" altLang="zh-CN" sz="2000"/>
              <a:t>/usr/bin”</a:t>
            </a:r>
            <a:r>
              <a:rPr lang="zh-CN" altLang="en-US" sz="2000"/>
              <a:t>的内容，即子目录</a:t>
            </a:r>
            <a:r>
              <a:rPr lang="en-US" altLang="zh-CN" sz="2000"/>
              <a:t>bin</a:t>
            </a:r>
            <a:r>
              <a:rPr lang="zh-CN" altLang="en-US" sz="2000"/>
              <a:t>的文件目录项列表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2000"/>
              <a:t>通过该目录项列表匹配文件名“</a:t>
            </a:r>
            <a:r>
              <a:rPr lang="en-US" altLang="zh-CN" sz="2000"/>
              <a:t>vi”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2000"/>
              <a:t>若找到，则可得到文件“</a:t>
            </a:r>
            <a:r>
              <a:rPr lang="en-US" altLang="zh-CN" sz="2000"/>
              <a:t>/usr/bin/vi”</a:t>
            </a:r>
            <a:r>
              <a:rPr lang="zh-CN" altLang="en-US" sz="2000"/>
              <a:t>的</a:t>
            </a:r>
            <a:r>
              <a:rPr lang="en-US" altLang="zh-CN" sz="2000"/>
              <a:t>i</a:t>
            </a:r>
            <a:r>
              <a:rPr lang="zh-CN" altLang="en-US" sz="2000"/>
              <a:t>节点号</a:t>
            </a:r>
            <a:r>
              <a:rPr lang="en-US" altLang="zh-CN" sz="2000"/>
              <a:t>i3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2000"/>
              <a:t>根据</a:t>
            </a:r>
            <a:r>
              <a:rPr lang="en-US" altLang="zh-CN" sz="2000"/>
              <a:t>i3</a:t>
            </a:r>
            <a:r>
              <a:rPr lang="zh-CN" altLang="en-US" sz="2000"/>
              <a:t>号</a:t>
            </a:r>
            <a:r>
              <a:rPr lang="en-US" altLang="zh-CN" sz="2000"/>
              <a:t>i</a:t>
            </a:r>
            <a:r>
              <a:rPr lang="zh-CN" altLang="en-US" sz="2000"/>
              <a:t>节点的数据块，可以取得文件“</a:t>
            </a:r>
            <a:r>
              <a:rPr lang="en-US" altLang="zh-CN" sz="2000"/>
              <a:t>vi”</a:t>
            </a:r>
            <a:r>
              <a:rPr lang="zh-CN" altLang="en-US" sz="2000"/>
              <a:t>的内容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1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1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1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918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8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mtClean="0"/>
              <a:t>MINIX</a:t>
            </a:r>
            <a:r>
              <a:rPr lang="zh-CN" altLang="en-US" smtClean="0"/>
              <a:t>文件系统</a:t>
            </a:r>
            <a:r>
              <a:rPr lang="en-US" altLang="zh-CN" smtClean="0"/>
              <a:t>V1.0</a:t>
            </a:r>
            <a:r>
              <a:rPr lang="zh-CN" altLang="en-US" smtClean="0"/>
              <a:t>的实现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533400" y="914400"/>
            <a:ext cx="76200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CC0000"/>
                </a:solidFill>
                <a:latin typeface="宋体" pitchFamily="2" charset="-122"/>
              </a:rPr>
              <a:t>如何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</a:rPr>
              <a:t>删除</a:t>
            </a:r>
            <a:r>
              <a:rPr lang="zh-CN" altLang="en-US" dirty="0" smtClean="0">
                <a:solidFill>
                  <a:srgbClr val="CC0000"/>
                </a:solidFill>
                <a:latin typeface="宋体" pitchFamily="2" charset="-122"/>
              </a:rPr>
              <a:t>文件</a:t>
            </a:r>
            <a:r>
              <a:rPr lang="en-US" altLang="zh-CN" dirty="0">
                <a:solidFill>
                  <a:srgbClr val="CC0000"/>
                </a:solidFill>
                <a:latin typeface="宋体" pitchFamily="2" charset="-122"/>
              </a:rPr>
              <a:t>/</a:t>
            </a:r>
            <a:r>
              <a:rPr lang="en-US" altLang="zh-CN" dirty="0" err="1" smtClean="0">
                <a:solidFill>
                  <a:srgbClr val="0000CC"/>
                </a:solidFill>
                <a:latin typeface="宋体" pitchFamily="2" charset="-122"/>
              </a:rPr>
              <a:t>usr</a:t>
            </a:r>
            <a:r>
              <a:rPr lang="en-US" altLang="zh-CN" dirty="0" smtClean="0">
                <a:solidFill>
                  <a:srgbClr val="CC0000"/>
                </a:solidFill>
                <a:latin typeface="宋体" pitchFamily="2" charset="-122"/>
              </a:rPr>
              <a:t>/</a:t>
            </a:r>
            <a:r>
              <a:rPr lang="en-US" altLang="zh-CN" dirty="0" smtClean="0">
                <a:solidFill>
                  <a:srgbClr val="0000CC"/>
                </a:solidFill>
                <a:latin typeface="宋体" pitchFamily="2" charset="-122"/>
              </a:rPr>
              <a:t>bin</a:t>
            </a:r>
            <a:r>
              <a:rPr lang="en-US" altLang="zh-CN" dirty="0" smtClean="0">
                <a:solidFill>
                  <a:srgbClr val="CC0000"/>
                </a:solidFill>
                <a:latin typeface="宋体" pitchFamily="2" charset="-122"/>
              </a:rPr>
              <a:t>/</a:t>
            </a:r>
            <a:r>
              <a:rPr lang="en-US" altLang="zh-CN" dirty="0" err="1" smtClean="0">
                <a:solidFill>
                  <a:srgbClr val="CC0000"/>
                </a:solidFill>
                <a:latin typeface="宋体" pitchFamily="2" charset="-122"/>
              </a:rPr>
              <a:t>aa.c</a:t>
            </a:r>
            <a:r>
              <a:rPr lang="zh-CN" altLang="en-US" dirty="0" smtClean="0">
                <a:solidFill>
                  <a:srgbClr val="CC0000"/>
                </a:solidFill>
                <a:latin typeface="宋体" pitchFamily="2" charset="-122"/>
              </a:rPr>
              <a:t>？</a:t>
            </a:r>
            <a:endParaRPr lang="zh-CN" altLang="en-US" dirty="0">
              <a:solidFill>
                <a:srgbClr val="CC0000"/>
              </a:solidFill>
              <a:latin typeface="宋体" pitchFamily="2" charset="-122"/>
            </a:endParaRPr>
          </a:p>
        </p:txBody>
      </p:sp>
      <p:sp>
        <p:nvSpPr>
          <p:cNvPr id="591878" name="Rectangle 6"/>
          <p:cNvSpPr>
            <a:spLocks noChangeArrowheads="1"/>
          </p:cNvSpPr>
          <p:nvPr/>
        </p:nvSpPr>
        <p:spPr bwMode="auto">
          <a:xfrm>
            <a:off x="457200" y="1524000"/>
            <a:ext cx="8001000" cy="31242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013" indent="-354013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根目录文件的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节点位置是固定的，即第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节点的数据块内容为根目录下的目录项列表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通过该目录项列表匹配目录名“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若找到，则可得到文件“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i1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根据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节点的数据块，可以取得目录文件“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的内容，即子目录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的文件目录项列表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通过该目录项列表匹配目录名“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bin”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若找到，则可得到文件“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/bin”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i2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根据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节点的数据块，可以取得目录文件“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/bin”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的内容，即子目录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bin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的文件目录项列表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通过该目录项列表匹配文件名“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vi”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若找到，则可得到文件“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/bin/vi”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i3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根据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节点的数据块，可以取得文件“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vi”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的内容</a:t>
            </a:r>
          </a:p>
        </p:txBody>
      </p:sp>
      <p:pic>
        <p:nvPicPr>
          <p:cNvPr id="5" name="Picture 3" descr="MINI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685800" y="4475243"/>
            <a:ext cx="7797800" cy="223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60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1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1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1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918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8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314325"/>
            <a:ext cx="6705600" cy="676275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12.4 Windows</a:t>
            </a:r>
            <a:r>
              <a:rPr lang="zh-CN" altLang="en-US" sz="3200" smtClean="0"/>
              <a:t>的</a:t>
            </a:r>
            <a:r>
              <a:rPr lang="en-US" altLang="zh-CN" sz="3200" smtClean="0"/>
              <a:t>FAT</a:t>
            </a:r>
            <a:r>
              <a:rPr lang="zh-CN" altLang="en-US" sz="3200" smtClean="0"/>
              <a:t>文件系统实现</a:t>
            </a:r>
          </a:p>
        </p:txBody>
      </p:sp>
      <p:pic>
        <p:nvPicPr>
          <p:cNvPr id="43011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948" name="Rectangle 4"/>
          <p:cNvSpPr>
            <a:spLocks noChangeArrowheads="1"/>
          </p:cNvSpPr>
          <p:nvPr/>
        </p:nvSpPr>
        <p:spPr bwMode="auto">
          <a:xfrm>
            <a:off x="1143000" y="1981200"/>
            <a:ext cx="6705600" cy="28194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013" indent="-88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98588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920875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443163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9003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3575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8147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719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Char char="l"/>
            </a:pPr>
            <a:r>
              <a:rPr lang="en-US" altLang="zh-CN" sz="3200"/>
              <a:t> Windows</a:t>
            </a:r>
            <a:r>
              <a:rPr lang="zh-CN" altLang="en-US" sz="3200"/>
              <a:t>的</a:t>
            </a:r>
            <a:r>
              <a:rPr lang="en-US" altLang="zh-CN" sz="3200"/>
              <a:t>FAT</a:t>
            </a:r>
            <a:r>
              <a:rPr lang="zh-CN" altLang="en-US" sz="3200"/>
              <a:t>文件系统实现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49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4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8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6312" name="Group 104"/>
          <p:cNvGraphicFramePr>
            <a:graphicFrameLocks noGrp="1"/>
          </p:cNvGraphicFramePr>
          <p:nvPr/>
        </p:nvGraphicFramePr>
        <p:xfrm>
          <a:off x="1828800" y="2759075"/>
          <a:ext cx="6781800" cy="288925"/>
        </p:xfrm>
        <a:graphic>
          <a:graphicData uri="http://schemas.openxmlformats.org/drawingml/2006/table">
            <a:tbl>
              <a:tblPr/>
              <a:tblGrid>
                <a:gridCol w="266700"/>
                <a:gridCol w="342900"/>
                <a:gridCol w="342900"/>
                <a:gridCol w="342900"/>
                <a:gridCol w="1028700"/>
                <a:gridCol w="342900"/>
                <a:gridCol w="381000"/>
                <a:gridCol w="381000"/>
                <a:gridCol w="381000"/>
                <a:gridCol w="228600"/>
                <a:gridCol w="342900"/>
                <a:gridCol w="952500"/>
                <a:gridCol w="381000"/>
                <a:gridCol w="381000"/>
                <a:gridCol w="342900"/>
                <a:gridCol w="342900"/>
              </a:tblGrid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 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 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06246" name="Rectangle 38"/>
          <p:cNvSpPr>
            <a:spLocks noChangeArrowheads="1"/>
          </p:cNvSpPr>
          <p:nvPr/>
        </p:nvSpPr>
        <p:spPr bwMode="auto">
          <a:xfrm>
            <a:off x="471488" y="1857375"/>
            <a:ext cx="1128712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磁盘信息  </a:t>
            </a:r>
            <a:endParaRPr kumimoji="1" lang="zh-CN" altLang="en-US" sz="1600">
              <a:solidFill>
                <a:schemeClr val="tx2"/>
              </a:solidFill>
              <a:latin typeface="Times New Roman" pitchFamily="18" charset="0"/>
            </a:endParaRPr>
          </a:p>
        </p:txBody>
      </p:sp>
      <p:grpSp>
        <p:nvGrpSpPr>
          <p:cNvPr id="606247" name="Group 39"/>
          <p:cNvGrpSpPr>
            <a:grpSpLocks/>
          </p:cNvGrpSpPr>
          <p:nvPr/>
        </p:nvGrpSpPr>
        <p:grpSpPr bwMode="auto">
          <a:xfrm>
            <a:off x="1600200" y="1828800"/>
            <a:ext cx="7239000" cy="381000"/>
            <a:chOff x="1008" y="1248"/>
            <a:chExt cx="4560" cy="240"/>
          </a:xfrm>
        </p:grpSpPr>
        <p:sp>
          <p:nvSpPr>
            <p:cNvPr id="44131" name="Rectangle 40"/>
            <p:cNvSpPr>
              <a:spLocks noChangeArrowheads="1"/>
            </p:cNvSpPr>
            <p:nvPr/>
          </p:nvSpPr>
          <p:spPr bwMode="auto">
            <a:xfrm>
              <a:off x="1008" y="124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0110111…0000101</a:t>
              </a:r>
              <a:endParaRPr kumimoji="1" lang="en-US" altLang="zh-CN" sz="4400" b="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44132" name="Rectangle 41"/>
            <p:cNvSpPr>
              <a:spLocks noChangeArrowheads="1"/>
            </p:cNvSpPr>
            <p:nvPr/>
          </p:nvSpPr>
          <p:spPr bwMode="auto">
            <a:xfrm>
              <a:off x="2688" y="124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1010100…0110100</a:t>
              </a:r>
              <a:endParaRPr kumimoji="1" lang="en-US" altLang="zh-CN" sz="4400" b="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44133" name="Rectangle 42"/>
            <p:cNvSpPr>
              <a:spLocks noChangeArrowheads="1"/>
            </p:cNvSpPr>
            <p:nvPr/>
          </p:nvSpPr>
          <p:spPr bwMode="auto">
            <a:xfrm>
              <a:off x="4320" y="1248"/>
              <a:ext cx="12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    01101…011011011</a:t>
              </a:r>
              <a:endParaRPr kumimoji="1" lang="en-US" altLang="zh-CN" sz="4400" b="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44134" name="Rectangle 43"/>
            <p:cNvSpPr>
              <a:spLocks noChangeArrowheads="1"/>
            </p:cNvSpPr>
            <p:nvPr/>
          </p:nvSpPr>
          <p:spPr bwMode="auto">
            <a:xfrm>
              <a:off x="1008" y="1248"/>
              <a:ext cx="4560" cy="24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itchFamily="18" charset="0"/>
                </a:rPr>
                <a:t>                       … …                          … …</a:t>
              </a:r>
            </a:p>
          </p:txBody>
        </p:sp>
      </p:grpSp>
      <p:grpSp>
        <p:nvGrpSpPr>
          <p:cNvPr id="606252" name="Group 44"/>
          <p:cNvGrpSpPr>
            <a:grpSpLocks/>
          </p:cNvGrpSpPr>
          <p:nvPr/>
        </p:nvGrpSpPr>
        <p:grpSpPr bwMode="auto">
          <a:xfrm>
            <a:off x="1690688" y="2286000"/>
            <a:ext cx="6996112" cy="381000"/>
            <a:chOff x="1065" y="1440"/>
            <a:chExt cx="4407" cy="240"/>
          </a:xfrm>
        </p:grpSpPr>
        <p:sp>
          <p:nvSpPr>
            <p:cNvPr id="44128" name="AutoShape 45"/>
            <p:cNvSpPr>
              <a:spLocks/>
            </p:cNvSpPr>
            <p:nvPr/>
          </p:nvSpPr>
          <p:spPr bwMode="auto">
            <a:xfrm rot="5400000">
              <a:off x="1425" y="1080"/>
              <a:ext cx="240" cy="960"/>
            </a:xfrm>
            <a:prstGeom prst="rightBrace">
              <a:avLst>
                <a:gd name="adj1" fmla="val 33333"/>
                <a:gd name="adj2" fmla="val 83333"/>
              </a:avLst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4129" name="AutoShape 46"/>
            <p:cNvSpPr>
              <a:spLocks/>
            </p:cNvSpPr>
            <p:nvPr/>
          </p:nvSpPr>
          <p:spPr bwMode="auto">
            <a:xfrm rot="5400000">
              <a:off x="3096" y="1080"/>
              <a:ext cx="240" cy="960"/>
            </a:xfrm>
            <a:prstGeom prst="rightBrace">
              <a:avLst>
                <a:gd name="adj1" fmla="val 33333"/>
                <a:gd name="adj2" fmla="val 54792"/>
              </a:avLst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4130" name="AutoShape 47"/>
            <p:cNvSpPr>
              <a:spLocks/>
            </p:cNvSpPr>
            <p:nvPr/>
          </p:nvSpPr>
          <p:spPr bwMode="auto">
            <a:xfrm rot="5400000">
              <a:off x="4872" y="1080"/>
              <a:ext cx="240" cy="960"/>
            </a:xfrm>
            <a:prstGeom prst="rightBrace">
              <a:avLst>
                <a:gd name="adj1" fmla="val 33333"/>
                <a:gd name="adj2" fmla="val 16667"/>
              </a:avLst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graphicFrame>
        <p:nvGraphicFramePr>
          <p:cNvPr id="606256" name="Group 48"/>
          <p:cNvGraphicFramePr>
            <a:graphicFrameLocks noGrp="1"/>
          </p:cNvGraphicFramePr>
          <p:nvPr/>
        </p:nvGraphicFramePr>
        <p:xfrm>
          <a:off x="1828800" y="3505200"/>
          <a:ext cx="6781800" cy="304800"/>
        </p:xfrm>
        <a:graphic>
          <a:graphicData uri="http://schemas.openxmlformats.org/drawingml/2006/table">
            <a:tbl>
              <a:tblPr/>
              <a:tblGrid>
                <a:gridCol w="1295400"/>
                <a:gridCol w="1028700"/>
                <a:gridCol w="1371600"/>
                <a:gridCol w="342900"/>
                <a:gridCol w="304800"/>
                <a:gridCol w="1066800"/>
                <a:gridCol w="1371600"/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 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 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06274" name="Group 66"/>
          <p:cNvGrpSpPr>
            <a:grpSpLocks/>
          </p:cNvGrpSpPr>
          <p:nvPr/>
        </p:nvGrpSpPr>
        <p:grpSpPr bwMode="auto">
          <a:xfrm>
            <a:off x="1843088" y="3181350"/>
            <a:ext cx="6724650" cy="247650"/>
            <a:chOff x="1161" y="1872"/>
            <a:chExt cx="4236" cy="156"/>
          </a:xfrm>
        </p:grpSpPr>
        <p:sp>
          <p:nvSpPr>
            <p:cNvPr id="44125" name="AutoShape 67"/>
            <p:cNvSpPr>
              <a:spLocks/>
            </p:cNvSpPr>
            <p:nvPr/>
          </p:nvSpPr>
          <p:spPr bwMode="auto">
            <a:xfrm rot="5400000">
              <a:off x="1493" y="1540"/>
              <a:ext cx="144" cy="807"/>
            </a:xfrm>
            <a:prstGeom prst="rightBrace">
              <a:avLst>
                <a:gd name="adj1" fmla="val 46701"/>
                <a:gd name="adj2" fmla="val 50431"/>
              </a:avLst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4126" name="AutoShape 68"/>
            <p:cNvSpPr>
              <a:spLocks/>
            </p:cNvSpPr>
            <p:nvPr/>
          </p:nvSpPr>
          <p:spPr bwMode="auto">
            <a:xfrm rot="5400000">
              <a:off x="3012" y="1488"/>
              <a:ext cx="156" cy="924"/>
            </a:xfrm>
            <a:prstGeom prst="rightBrace">
              <a:avLst>
                <a:gd name="adj1" fmla="val 49359"/>
                <a:gd name="adj2" fmla="val 50431"/>
              </a:avLst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4127" name="AutoShape 69"/>
            <p:cNvSpPr>
              <a:spLocks/>
            </p:cNvSpPr>
            <p:nvPr/>
          </p:nvSpPr>
          <p:spPr bwMode="auto">
            <a:xfrm rot="5400000">
              <a:off x="4922" y="1540"/>
              <a:ext cx="144" cy="807"/>
            </a:xfrm>
            <a:prstGeom prst="rightBrace">
              <a:avLst>
                <a:gd name="adj1" fmla="val 46701"/>
                <a:gd name="adj2" fmla="val 50431"/>
              </a:avLst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606278" name="Rectangle 70"/>
          <p:cNvSpPr>
            <a:spLocks noChangeArrowheads="1"/>
          </p:cNvSpPr>
          <p:nvPr/>
        </p:nvSpPr>
        <p:spPr bwMode="auto">
          <a:xfrm>
            <a:off x="457200" y="2738438"/>
            <a:ext cx="11430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磁盘扇区  </a:t>
            </a:r>
            <a:endParaRPr kumimoji="1" lang="zh-CN" altLang="en-US" sz="16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606279" name="Rectangle 71"/>
          <p:cNvSpPr>
            <a:spLocks noChangeArrowheads="1"/>
          </p:cNvSpPr>
          <p:nvPr/>
        </p:nvSpPr>
        <p:spPr bwMode="auto">
          <a:xfrm>
            <a:off x="471488" y="3505200"/>
            <a:ext cx="1128712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rgbClr val="CC0000"/>
                </a:solidFill>
                <a:latin typeface="Times New Roman" pitchFamily="18" charset="0"/>
              </a:rPr>
              <a:t>簇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=4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扇区</a:t>
            </a:r>
            <a:endParaRPr kumimoji="1" lang="zh-CN" altLang="en-US" sz="16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606280" name="Rectangle 72"/>
          <p:cNvSpPr>
            <a:spLocks noChangeArrowheads="1"/>
          </p:cNvSpPr>
          <p:nvPr/>
        </p:nvSpPr>
        <p:spPr bwMode="auto">
          <a:xfrm>
            <a:off x="457200" y="4572000"/>
            <a:ext cx="12954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目录或文件</a:t>
            </a:r>
          </a:p>
        </p:txBody>
      </p:sp>
      <p:grpSp>
        <p:nvGrpSpPr>
          <p:cNvPr id="606281" name="Group 73"/>
          <p:cNvGrpSpPr>
            <a:grpSpLocks/>
          </p:cNvGrpSpPr>
          <p:nvPr/>
        </p:nvGrpSpPr>
        <p:grpSpPr bwMode="auto">
          <a:xfrm>
            <a:off x="1860550" y="4267200"/>
            <a:ext cx="1797050" cy="1752600"/>
            <a:chOff x="1172" y="2688"/>
            <a:chExt cx="1132" cy="1104"/>
          </a:xfrm>
        </p:grpSpPr>
        <p:sp>
          <p:nvSpPr>
            <p:cNvPr id="44118" name="Rectangle 74"/>
            <p:cNvSpPr>
              <a:spLocks noChangeArrowheads="1"/>
            </p:cNvSpPr>
            <p:nvPr/>
          </p:nvSpPr>
          <p:spPr bwMode="auto">
            <a:xfrm>
              <a:off x="1200" y="2688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i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4119" name="Rectangle 75"/>
            <p:cNvSpPr>
              <a:spLocks noChangeArrowheads="1"/>
            </p:cNvSpPr>
            <p:nvPr/>
          </p:nvSpPr>
          <p:spPr bwMode="auto">
            <a:xfrm>
              <a:off x="1296" y="2994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j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4120" name="Rectangle 76"/>
            <p:cNvSpPr>
              <a:spLocks noChangeArrowheads="1"/>
            </p:cNvSpPr>
            <p:nvPr/>
          </p:nvSpPr>
          <p:spPr bwMode="auto">
            <a:xfrm>
              <a:off x="1392" y="3312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p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4121" name="Freeform 77"/>
            <p:cNvSpPr>
              <a:spLocks/>
            </p:cNvSpPr>
            <p:nvPr/>
          </p:nvSpPr>
          <p:spPr bwMode="auto">
            <a:xfrm>
              <a:off x="1172" y="2779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22" name="Freeform 78"/>
            <p:cNvSpPr>
              <a:spLocks/>
            </p:cNvSpPr>
            <p:nvPr/>
          </p:nvSpPr>
          <p:spPr bwMode="auto">
            <a:xfrm>
              <a:off x="1268" y="3095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rnd" cmpd="sng">
              <a:solidFill>
                <a:srgbClr val="0000FF"/>
              </a:solidFill>
              <a:prstDash val="sysDot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23" name="Freeform 79"/>
            <p:cNvSpPr>
              <a:spLocks/>
            </p:cNvSpPr>
            <p:nvPr/>
          </p:nvSpPr>
          <p:spPr bwMode="auto">
            <a:xfrm>
              <a:off x="1353" y="3401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24" name="Rectangle 80"/>
            <p:cNvSpPr>
              <a:spLocks noChangeArrowheads="1"/>
            </p:cNvSpPr>
            <p:nvPr/>
          </p:nvSpPr>
          <p:spPr bwMode="auto">
            <a:xfrm>
              <a:off x="1488" y="3600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q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06289" name="Group 81"/>
          <p:cNvGrpSpPr>
            <a:grpSpLocks/>
          </p:cNvGrpSpPr>
          <p:nvPr/>
        </p:nvGrpSpPr>
        <p:grpSpPr bwMode="auto">
          <a:xfrm>
            <a:off x="3689350" y="4267200"/>
            <a:ext cx="1797050" cy="1752600"/>
            <a:chOff x="1172" y="2688"/>
            <a:chExt cx="1132" cy="1104"/>
          </a:xfrm>
        </p:grpSpPr>
        <p:sp>
          <p:nvSpPr>
            <p:cNvPr id="44111" name="Rectangle 82"/>
            <p:cNvSpPr>
              <a:spLocks noChangeArrowheads="1"/>
            </p:cNvSpPr>
            <p:nvPr/>
          </p:nvSpPr>
          <p:spPr bwMode="auto">
            <a:xfrm>
              <a:off x="1200" y="2688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 i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4112" name="Rectangle 83"/>
            <p:cNvSpPr>
              <a:spLocks noChangeArrowheads="1"/>
            </p:cNvSpPr>
            <p:nvPr/>
          </p:nvSpPr>
          <p:spPr bwMode="auto">
            <a:xfrm>
              <a:off x="1296" y="2994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 j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4113" name="Rectangle 84"/>
            <p:cNvSpPr>
              <a:spLocks noChangeArrowheads="1"/>
            </p:cNvSpPr>
            <p:nvPr/>
          </p:nvSpPr>
          <p:spPr bwMode="auto">
            <a:xfrm>
              <a:off x="1392" y="3312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 p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4114" name="Freeform 85"/>
            <p:cNvSpPr>
              <a:spLocks/>
            </p:cNvSpPr>
            <p:nvPr/>
          </p:nvSpPr>
          <p:spPr bwMode="auto">
            <a:xfrm>
              <a:off x="1172" y="2779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15" name="Freeform 86"/>
            <p:cNvSpPr>
              <a:spLocks/>
            </p:cNvSpPr>
            <p:nvPr/>
          </p:nvSpPr>
          <p:spPr bwMode="auto">
            <a:xfrm>
              <a:off x="1268" y="3095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rnd" cmpd="sng">
              <a:solidFill>
                <a:srgbClr val="0000FF"/>
              </a:solidFill>
              <a:prstDash val="sysDot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16" name="Freeform 87"/>
            <p:cNvSpPr>
              <a:spLocks/>
            </p:cNvSpPr>
            <p:nvPr/>
          </p:nvSpPr>
          <p:spPr bwMode="auto">
            <a:xfrm>
              <a:off x="1353" y="3401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17" name="Rectangle 88"/>
            <p:cNvSpPr>
              <a:spLocks noChangeArrowheads="1"/>
            </p:cNvSpPr>
            <p:nvPr/>
          </p:nvSpPr>
          <p:spPr bwMode="auto">
            <a:xfrm>
              <a:off x="1488" y="3600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q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2</a:t>
              </a:r>
            </a:p>
          </p:txBody>
        </p:sp>
      </p:grpSp>
      <p:grpSp>
        <p:nvGrpSpPr>
          <p:cNvPr id="606297" name="Group 89"/>
          <p:cNvGrpSpPr>
            <a:grpSpLocks/>
          </p:cNvGrpSpPr>
          <p:nvPr/>
        </p:nvGrpSpPr>
        <p:grpSpPr bwMode="auto">
          <a:xfrm>
            <a:off x="6356350" y="4267200"/>
            <a:ext cx="1797050" cy="1752600"/>
            <a:chOff x="1172" y="2688"/>
            <a:chExt cx="1132" cy="1104"/>
          </a:xfrm>
        </p:grpSpPr>
        <p:sp>
          <p:nvSpPr>
            <p:cNvPr id="44104" name="Rectangle 90"/>
            <p:cNvSpPr>
              <a:spLocks noChangeArrowheads="1"/>
            </p:cNvSpPr>
            <p:nvPr/>
          </p:nvSpPr>
          <p:spPr bwMode="auto">
            <a:xfrm>
              <a:off x="1200" y="2688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i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44105" name="Rectangle 91"/>
            <p:cNvSpPr>
              <a:spLocks noChangeArrowheads="1"/>
            </p:cNvSpPr>
            <p:nvPr/>
          </p:nvSpPr>
          <p:spPr bwMode="auto">
            <a:xfrm>
              <a:off x="1296" y="2994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j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44106" name="Rectangle 92"/>
            <p:cNvSpPr>
              <a:spLocks noChangeArrowheads="1"/>
            </p:cNvSpPr>
            <p:nvPr/>
          </p:nvSpPr>
          <p:spPr bwMode="auto">
            <a:xfrm>
              <a:off x="1392" y="3312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p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44107" name="Freeform 93"/>
            <p:cNvSpPr>
              <a:spLocks/>
            </p:cNvSpPr>
            <p:nvPr/>
          </p:nvSpPr>
          <p:spPr bwMode="auto">
            <a:xfrm>
              <a:off x="1172" y="2779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08" name="Freeform 94"/>
            <p:cNvSpPr>
              <a:spLocks/>
            </p:cNvSpPr>
            <p:nvPr/>
          </p:nvSpPr>
          <p:spPr bwMode="auto">
            <a:xfrm>
              <a:off x="1268" y="3095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rnd" cmpd="sng">
              <a:solidFill>
                <a:srgbClr val="0000FF"/>
              </a:solidFill>
              <a:prstDash val="sysDot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09" name="Freeform 95"/>
            <p:cNvSpPr>
              <a:spLocks/>
            </p:cNvSpPr>
            <p:nvPr/>
          </p:nvSpPr>
          <p:spPr bwMode="auto">
            <a:xfrm>
              <a:off x="1353" y="3401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10" name="Rectangle 96"/>
            <p:cNvSpPr>
              <a:spLocks noChangeArrowheads="1"/>
            </p:cNvSpPr>
            <p:nvPr/>
          </p:nvSpPr>
          <p:spPr bwMode="auto">
            <a:xfrm>
              <a:off x="1488" y="3600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itchFamily="18" charset="0"/>
                </a:rPr>
                <a:t>q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K</a:t>
              </a:r>
            </a:p>
          </p:txBody>
        </p:sp>
      </p:grpSp>
      <p:grpSp>
        <p:nvGrpSpPr>
          <p:cNvPr id="606305" name="Group 97"/>
          <p:cNvGrpSpPr>
            <a:grpSpLocks/>
          </p:cNvGrpSpPr>
          <p:nvPr/>
        </p:nvGrpSpPr>
        <p:grpSpPr bwMode="auto">
          <a:xfrm>
            <a:off x="5638800" y="4876800"/>
            <a:ext cx="609600" cy="457200"/>
            <a:chOff x="3552" y="3072"/>
            <a:chExt cx="384" cy="288"/>
          </a:xfrm>
        </p:grpSpPr>
        <p:sp>
          <p:nvSpPr>
            <p:cNvPr id="44102" name="Line 98"/>
            <p:cNvSpPr>
              <a:spLocks noChangeShapeType="1"/>
            </p:cNvSpPr>
            <p:nvPr/>
          </p:nvSpPr>
          <p:spPr bwMode="auto">
            <a:xfrm>
              <a:off x="3552" y="3072"/>
              <a:ext cx="38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03" name="Line 99"/>
            <p:cNvSpPr>
              <a:spLocks noChangeShapeType="1"/>
            </p:cNvSpPr>
            <p:nvPr/>
          </p:nvSpPr>
          <p:spPr bwMode="auto">
            <a:xfrm>
              <a:off x="3552" y="3360"/>
              <a:ext cx="38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606308" name="AutoShape 100"/>
          <p:cNvSpPr>
            <a:spLocks/>
          </p:cNvSpPr>
          <p:nvPr/>
        </p:nvSpPr>
        <p:spPr bwMode="auto">
          <a:xfrm rot="5400000">
            <a:off x="4991100" y="723900"/>
            <a:ext cx="381000" cy="6553200"/>
          </a:xfrm>
          <a:prstGeom prst="rightBrace">
            <a:avLst>
              <a:gd name="adj1" fmla="val 143333"/>
              <a:gd name="adj2" fmla="val 54648"/>
            </a:avLst>
          </a:prstGeom>
          <a:noFill/>
          <a:ln w="190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4100" name="Rectangle 101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Windows</a:t>
            </a:r>
            <a:r>
              <a:rPr lang="zh-CN" altLang="en-US" smtClean="0"/>
              <a:t>的</a:t>
            </a:r>
            <a:r>
              <a:rPr lang="en-US" altLang="zh-CN" smtClean="0"/>
              <a:t>FAT</a:t>
            </a:r>
            <a:r>
              <a:rPr lang="zh-CN" altLang="en-US" smtClean="0"/>
              <a:t>文件系统实现</a:t>
            </a:r>
          </a:p>
        </p:txBody>
      </p:sp>
      <p:sp>
        <p:nvSpPr>
          <p:cNvPr id="44101" name="Rectangle 102"/>
          <p:cNvSpPr>
            <a:spLocks noChangeArrowheads="1"/>
          </p:cNvSpPr>
          <p:nvPr/>
        </p:nvSpPr>
        <p:spPr bwMode="auto">
          <a:xfrm>
            <a:off x="457200" y="1143000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990000"/>
                </a:solidFill>
                <a:latin typeface="宋体" pitchFamily="2" charset="-122"/>
              </a:rPr>
              <a:t>数据组织逻辑结结构</a:t>
            </a:r>
            <a:endParaRPr kumimoji="1" lang="zh-CN" altLang="en-US" sz="2400">
              <a:solidFill>
                <a:schemeClr val="hlink"/>
              </a:solidFill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6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6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06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6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6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0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06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6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6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0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6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6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06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0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0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06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46" grpId="0" animBg="1" autoUpdateAnimBg="0"/>
      <p:bldP spid="606278" grpId="0" animBg="1" autoUpdateAnimBg="0"/>
      <p:bldP spid="606279" grpId="0" animBg="1" autoUpdateAnimBg="0"/>
      <p:bldP spid="606280" grpId="0" animBg="1" autoUpdateAnimBg="0"/>
      <p:bldP spid="60630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4953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itchFamily="2" charset="2"/>
              <a:buNone/>
            </a:pPr>
            <a:endParaRPr kumimoji="1" lang="en-US" altLang="zh-CN" sz="2000">
              <a:solidFill>
                <a:srgbClr val="CC0000"/>
              </a:solidFill>
              <a:latin typeface="Times New Roman" pitchFamily="18" charset="0"/>
            </a:endParaRPr>
          </a:p>
          <a:p>
            <a:pPr algn="just" eaLnBrk="1" hangingPunct="1">
              <a:buClrTx/>
              <a:buSzTx/>
              <a:buFont typeface="Wingdings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itchFamily="18" charset="0"/>
              </a:rPr>
              <a:t>                                        </a:t>
            </a:r>
            <a:r>
              <a:rPr kumimoji="1" lang="en-US" altLang="zh-CN" sz="2000">
                <a:latin typeface="Times New Roman" pitchFamily="18" charset="0"/>
              </a:rPr>
              <a:t>FAT</a:t>
            </a:r>
            <a:r>
              <a:rPr kumimoji="1" lang="zh-CN" altLang="en-US" sz="2000">
                <a:latin typeface="Times New Roman" pitchFamily="18" charset="0"/>
              </a:rPr>
              <a:t>卷结构示意图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3200" smtClean="0"/>
              <a:t>Windows</a:t>
            </a:r>
            <a:r>
              <a:rPr lang="zh-CN" altLang="en-US" sz="3200" smtClean="0"/>
              <a:t>的</a:t>
            </a:r>
            <a:r>
              <a:rPr lang="en-US" altLang="zh-CN" sz="3200" smtClean="0"/>
              <a:t>FAT</a:t>
            </a:r>
            <a:r>
              <a:rPr lang="zh-CN" altLang="en-US" sz="3200" smtClean="0"/>
              <a:t>文件系统实现</a:t>
            </a:r>
          </a:p>
        </p:txBody>
      </p:sp>
      <p:graphicFrame>
        <p:nvGraphicFramePr>
          <p:cNvPr id="595974" name="Group 6"/>
          <p:cNvGraphicFramePr>
            <a:graphicFrameLocks noGrp="1"/>
          </p:cNvGraphicFramePr>
          <p:nvPr/>
        </p:nvGraphicFramePr>
        <p:xfrm>
          <a:off x="1143000" y="2209800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/>
                <a:gridCol w="1371600"/>
                <a:gridCol w="1371600"/>
                <a:gridCol w="1143000"/>
                <a:gridCol w="2133600"/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其他目录和文件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95988" name="Rectangle 20"/>
          <p:cNvSpPr>
            <a:spLocks noChangeArrowheads="1"/>
          </p:cNvSpPr>
          <p:nvPr/>
        </p:nvSpPr>
        <p:spPr bwMode="auto">
          <a:xfrm>
            <a:off x="1143000" y="3048000"/>
            <a:ext cx="1752600" cy="31242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引导代码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介质标志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磁头数    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每磁道扇区数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扇区大小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扇区数</a:t>
            </a:r>
            <a:r>
              <a:rPr kumimoji="1" lang="en-US" altLang="zh-CN" sz="1400">
                <a:solidFill>
                  <a:schemeClr val="tx2"/>
                </a:solidFill>
                <a:latin typeface="Times New Roman" pitchFamily="18" charset="0"/>
              </a:rPr>
              <a:t>/</a:t>
            </a: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簇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800">
                <a:solidFill>
                  <a:schemeClr val="tx2"/>
                </a:solidFill>
                <a:latin typeface="Times New Roman" pitchFamily="18" charset="0"/>
              </a:rPr>
              <a:t>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总扇区数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保留扇区数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隐藏扇区数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solidFill>
                  <a:schemeClr val="tx2"/>
                </a:solidFill>
                <a:latin typeface="Times New Roman" pitchFamily="18" charset="0"/>
              </a:rPr>
              <a:t>FAT</a:t>
            </a: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数目  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每个</a:t>
            </a:r>
            <a:r>
              <a:rPr kumimoji="1" lang="en-US" altLang="zh-CN" sz="1400">
                <a:solidFill>
                  <a:schemeClr val="tx2"/>
                </a:solidFill>
                <a:latin typeface="Times New Roman" pitchFamily="18" charset="0"/>
              </a:rPr>
              <a:t>FAT</a:t>
            </a: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占扇区数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itchFamily="18" charset="0"/>
              </a:rPr>
              <a:t>根目录项数               </a:t>
            </a:r>
          </a:p>
        </p:txBody>
      </p:sp>
      <p:sp>
        <p:nvSpPr>
          <p:cNvPr id="595989" name="Line 21"/>
          <p:cNvSpPr>
            <a:spLocks noChangeShapeType="1"/>
          </p:cNvSpPr>
          <p:nvPr/>
        </p:nvSpPr>
        <p:spPr bwMode="auto">
          <a:xfrm>
            <a:off x="1143000" y="3429000"/>
            <a:ext cx="1752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5990" name="Rectangle 22"/>
          <p:cNvSpPr>
            <a:spLocks noChangeArrowheads="1"/>
          </p:cNvSpPr>
          <p:nvPr/>
        </p:nvSpPr>
        <p:spPr bwMode="auto">
          <a:xfrm>
            <a:off x="4038600" y="3276600"/>
            <a:ext cx="3733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如果是引导分区</a:t>
            </a:r>
            <a:r>
              <a:rPr kumimoji="1" lang="en-US" altLang="zh-CN" sz="1600">
                <a:solidFill>
                  <a:schemeClr val="tx2"/>
                </a:solidFill>
                <a:latin typeface="Times New Roman" pitchFamily="18" charset="0"/>
              </a:rPr>
              <a:t>,</a:t>
            </a: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则存在该代码</a:t>
            </a:r>
            <a:r>
              <a:rPr kumimoji="1" lang="en-US" altLang="zh-CN" sz="1600">
                <a:solidFill>
                  <a:schemeClr val="tx2"/>
                </a:solidFill>
                <a:latin typeface="Times New Roman" pitchFamily="18" charset="0"/>
              </a:rPr>
              <a:t>,</a:t>
            </a: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否则空闲</a:t>
            </a:r>
          </a:p>
        </p:txBody>
      </p:sp>
      <p:sp>
        <p:nvSpPr>
          <p:cNvPr id="595991" name="Line 23"/>
          <p:cNvSpPr>
            <a:spLocks noChangeShapeType="1"/>
          </p:cNvSpPr>
          <p:nvPr/>
        </p:nvSpPr>
        <p:spPr bwMode="auto">
          <a:xfrm>
            <a:off x="2362200" y="3200400"/>
            <a:ext cx="1676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5992" name="Rectangle 24"/>
          <p:cNvSpPr>
            <a:spLocks noChangeArrowheads="1"/>
          </p:cNvSpPr>
          <p:nvPr/>
        </p:nvSpPr>
        <p:spPr bwMode="auto">
          <a:xfrm>
            <a:off x="4038600" y="3657600"/>
            <a:ext cx="1371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软盘或硬盘等</a:t>
            </a:r>
          </a:p>
        </p:txBody>
      </p:sp>
      <p:sp>
        <p:nvSpPr>
          <p:cNvPr id="595993" name="Line 25"/>
          <p:cNvSpPr>
            <a:spLocks noChangeShapeType="1"/>
          </p:cNvSpPr>
          <p:nvPr/>
        </p:nvSpPr>
        <p:spPr bwMode="auto">
          <a:xfrm>
            <a:off x="2057400" y="3581400"/>
            <a:ext cx="19812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5994" name="Rectangle 26"/>
          <p:cNvSpPr>
            <a:spLocks noChangeArrowheads="1"/>
          </p:cNvSpPr>
          <p:nvPr/>
        </p:nvSpPr>
        <p:spPr bwMode="auto">
          <a:xfrm>
            <a:off x="1143000" y="2209800"/>
            <a:ext cx="9144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95995" name="Rectangle 27"/>
          <p:cNvSpPr>
            <a:spLocks noChangeArrowheads="1"/>
          </p:cNvSpPr>
          <p:nvPr/>
        </p:nvSpPr>
        <p:spPr bwMode="auto">
          <a:xfrm>
            <a:off x="4233863" y="4495800"/>
            <a:ext cx="35004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该参数不是固定不变的</a:t>
            </a:r>
            <a:r>
              <a:rPr kumimoji="1" lang="en-US" altLang="zh-CN" sz="1600">
                <a:solidFill>
                  <a:schemeClr val="tx2"/>
                </a:solidFill>
                <a:latin typeface="Times New Roman" pitchFamily="18" charset="0"/>
              </a:rPr>
              <a:t>, </a:t>
            </a: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一般卷越大簇越大</a:t>
            </a:r>
          </a:p>
        </p:txBody>
      </p:sp>
      <p:sp>
        <p:nvSpPr>
          <p:cNvPr id="595996" name="Line 28"/>
          <p:cNvSpPr>
            <a:spLocks noChangeShapeType="1"/>
          </p:cNvSpPr>
          <p:nvPr/>
        </p:nvSpPr>
        <p:spPr bwMode="auto">
          <a:xfrm>
            <a:off x="2062163" y="4419600"/>
            <a:ext cx="19812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5997" name="Rectangle 29"/>
          <p:cNvSpPr>
            <a:spLocks noChangeArrowheads="1"/>
          </p:cNvSpPr>
          <p:nvPr/>
        </p:nvSpPr>
        <p:spPr bwMode="auto">
          <a:xfrm>
            <a:off x="4038600" y="5257800"/>
            <a:ext cx="281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rgbClr val="CC0000"/>
                </a:solidFill>
                <a:latin typeface="Times New Roman" pitchFamily="18" charset="0"/>
              </a:rPr>
              <a:t>在</a:t>
            </a:r>
            <a:r>
              <a:rPr kumimoji="1" lang="en-US" altLang="zh-CN" sz="1600">
                <a:solidFill>
                  <a:srgbClr val="CC0000"/>
                </a:solidFill>
                <a:latin typeface="Times New Roman" pitchFamily="18" charset="0"/>
              </a:rPr>
              <a:t>FAT32</a:t>
            </a:r>
            <a:r>
              <a:rPr kumimoji="1" lang="zh-CN" altLang="en-US" sz="1600">
                <a:solidFill>
                  <a:srgbClr val="CC0000"/>
                </a:solidFill>
                <a:latin typeface="Times New Roman" pitchFamily="18" charset="0"/>
              </a:rPr>
              <a:t>中，引导扇区有备份</a:t>
            </a:r>
          </a:p>
        </p:txBody>
      </p:sp>
      <p:sp>
        <p:nvSpPr>
          <p:cNvPr id="595998" name="Oval 30" descr="老鼠1"/>
          <p:cNvSpPr>
            <a:spLocks noChangeArrowheads="1"/>
          </p:cNvSpPr>
          <p:nvPr/>
        </p:nvSpPr>
        <p:spPr bwMode="auto">
          <a:xfrm>
            <a:off x="3657600" y="5257800"/>
            <a:ext cx="381000" cy="304800"/>
          </a:xfrm>
          <a:prstGeom prst="ellipse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1200" b="0">
              <a:solidFill>
                <a:srgbClr val="660066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5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5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5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5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5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9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5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95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95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5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5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5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5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0" grpId="0" build="p" animBg="1" autoUpdateAnimBg="0" advAuto="0"/>
      <p:bldP spid="595988" grpId="0" animBg="1" autoUpdateAnimBg="0"/>
      <p:bldP spid="595989" grpId="0" animBg="1"/>
      <p:bldP spid="595990" grpId="0" autoUpdateAnimBg="0"/>
      <p:bldP spid="595991" grpId="0" animBg="1"/>
      <p:bldP spid="595992" grpId="0" autoUpdateAnimBg="0"/>
      <p:bldP spid="595993" grpId="0" animBg="1"/>
      <p:bldP spid="595994" grpId="0" animBg="1"/>
      <p:bldP spid="595995" grpId="0" autoUpdateAnimBg="0"/>
      <p:bldP spid="595996" grpId="0" animBg="1"/>
      <p:bldP spid="595997" grpId="0" autoUpdateAnimBg="0"/>
      <p:bldP spid="595998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4953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itchFamily="2" charset="2"/>
              <a:buNone/>
            </a:pPr>
            <a:endParaRPr kumimoji="1" lang="en-US" altLang="zh-CN" sz="2000">
              <a:solidFill>
                <a:srgbClr val="CC0000"/>
              </a:solidFill>
              <a:latin typeface="Times New Roman" pitchFamily="18" charset="0"/>
            </a:endParaRPr>
          </a:p>
          <a:p>
            <a:pPr algn="just" eaLnBrk="1" hangingPunct="1">
              <a:buClrTx/>
              <a:buSzTx/>
              <a:buFont typeface="Wingdings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itchFamily="18" charset="0"/>
              </a:rPr>
              <a:t>                                        </a:t>
            </a:r>
            <a:r>
              <a:rPr kumimoji="1" lang="en-US" altLang="zh-CN" sz="2000">
                <a:latin typeface="Times New Roman" pitchFamily="18" charset="0"/>
              </a:rPr>
              <a:t>FAT</a:t>
            </a:r>
            <a:r>
              <a:rPr kumimoji="1" lang="zh-CN" altLang="en-US" sz="2000">
                <a:latin typeface="Times New Roman" pitchFamily="18" charset="0"/>
              </a:rPr>
              <a:t>卷结构示意图</a:t>
            </a:r>
          </a:p>
        </p:txBody>
      </p:sp>
      <p:pic>
        <p:nvPicPr>
          <p:cNvPr id="596995" name="Picture 3" descr="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38488"/>
            <a:ext cx="5181600" cy="2819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96999" name="Group 7"/>
          <p:cNvGraphicFramePr>
            <a:graphicFrameLocks noGrp="1"/>
          </p:cNvGraphicFramePr>
          <p:nvPr/>
        </p:nvGraphicFramePr>
        <p:xfrm>
          <a:off x="1143000" y="2209800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/>
                <a:gridCol w="1371600"/>
                <a:gridCol w="1371600"/>
                <a:gridCol w="838200"/>
                <a:gridCol w="2438400"/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97013" name="Rectangle 21"/>
          <p:cNvSpPr>
            <a:spLocks noChangeArrowheads="1"/>
          </p:cNvSpPr>
          <p:nvPr/>
        </p:nvSpPr>
        <p:spPr bwMode="auto">
          <a:xfrm>
            <a:off x="76200" y="3048000"/>
            <a:ext cx="3581400" cy="312420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914400" indent="-4572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rgbClr val="0000FF"/>
                </a:solidFill>
                <a:latin typeface="Times New Roman" pitchFamily="18" charset="0"/>
              </a:rPr>
              <a:t>功能：</a:t>
            </a: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记录和描述整个卷使用情况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160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solidFill>
                  <a:schemeClr val="tx2"/>
                </a:solidFill>
                <a:latin typeface="Times New Roman" pitchFamily="18" charset="0"/>
              </a:rPr>
              <a:t>1. FAT</a:t>
            </a: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文件系统格式信息：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        </a:t>
            </a:r>
            <a:r>
              <a:rPr kumimoji="1" lang="en-US" altLang="zh-CN" sz="1600">
                <a:solidFill>
                  <a:srgbClr val="0000FF"/>
                </a:solidFill>
                <a:latin typeface="Times New Roman" pitchFamily="18" charset="0"/>
              </a:rPr>
              <a:t>FAT12/FAT16/FAT32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solidFill>
                  <a:schemeClr val="tx2"/>
                </a:solidFill>
                <a:latin typeface="Times New Roman" pitchFamily="18" charset="0"/>
              </a:rPr>
              <a:t>2. </a:t>
            </a: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卷上每一簇对应</a:t>
            </a:r>
            <a:r>
              <a:rPr kumimoji="1" lang="en-US" altLang="zh-CN" sz="1600">
                <a:solidFill>
                  <a:schemeClr val="tx2"/>
                </a:solidFill>
                <a:latin typeface="Times New Roman" pitchFamily="18" charset="0"/>
              </a:rPr>
              <a:t>FAT</a:t>
            </a: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中一项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        记录该簇使用情况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    包含：簇地址号和使用标志信息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    使用标志信息＝</a:t>
            </a:r>
            <a:r>
              <a:rPr kumimoji="1" lang="en-US" altLang="zh-CN" sz="1600">
                <a:solidFill>
                  <a:srgbClr val="0000FF"/>
                </a:solidFill>
                <a:latin typeface="Times New Roman" pitchFamily="18" charset="0"/>
              </a:rPr>
              <a:t>0  </a:t>
            </a:r>
            <a:r>
              <a:rPr kumimoji="1" lang="zh-CN" altLang="en-US" sz="1600">
                <a:solidFill>
                  <a:srgbClr val="0000FF"/>
                </a:solidFill>
                <a:latin typeface="Times New Roman" pitchFamily="18" charset="0"/>
              </a:rPr>
              <a:t>－ 该簇空闲未用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rgbClr val="0000FF"/>
                </a:solidFill>
                <a:latin typeface="Times New Roman" pitchFamily="18" charset="0"/>
              </a:rPr>
              <a:t>                            ≠</a:t>
            </a:r>
            <a:r>
              <a:rPr kumimoji="1" lang="en-US" altLang="zh-CN" sz="1600">
                <a:solidFill>
                  <a:srgbClr val="0000FF"/>
                </a:solidFill>
                <a:latin typeface="Times New Roman" pitchFamily="18" charset="0"/>
              </a:rPr>
              <a:t>0  </a:t>
            </a:r>
            <a:r>
              <a:rPr kumimoji="1" lang="zh-CN" altLang="en-US" sz="1600">
                <a:solidFill>
                  <a:srgbClr val="0000FF"/>
                </a:solidFill>
                <a:latin typeface="Times New Roman" pitchFamily="18" charset="0"/>
              </a:rPr>
              <a:t>－ 该簇被占用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solidFill>
                  <a:schemeClr val="tx2"/>
                </a:solidFill>
                <a:latin typeface="Times New Roman" pitchFamily="18" charset="0"/>
              </a:rPr>
              <a:t>3. </a:t>
            </a: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每个目录</a:t>
            </a:r>
            <a:r>
              <a:rPr kumimoji="1" lang="en-US" altLang="zh-CN" sz="1600">
                <a:solidFill>
                  <a:schemeClr val="tx2"/>
                </a:solidFill>
                <a:latin typeface="Times New Roman" pitchFamily="18" charset="0"/>
              </a:rPr>
              <a:t>/</a:t>
            </a: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文件的文件分配链</a:t>
            </a:r>
            <a:r>
              <a:rPr kumimoji="1" lang="en-US" altLang="zh-CN" sz="1600" u="sng">
                <a:solidFill>
                  <a:srgbClr val="CC0000"/>
                </a:solidFill>
                <a:latin typeface="Times New Roman" pitchFamily="18" charset="0"/>
              </a:rPr>
              <a:t>(</a:t>
            </a:r>
            <a:r>
              <a:rPr kumimoji="1" lang="zh-CN" altLang="en-US" sz="1600" u="sng">
                <a:solidFill>
                  <a:srgbClr val="CC0000"/>
                </a:solidFill>
                <a:latin typeface="Times New Roman" pitchFamily="18" charset="0"/>
              </a:rPr>
              <a:t>簇链</a:t>
            </a:r>
            <a:r>
              <a:rPr kumimoji="1" lang="en-US" altLang="zh-CN" sz="1600" u="sng">
                <a:solidFill>
                  <a:srgbClr val="CC0000"/>
                </a:solidFill>
                <a:latin typeface="Times New Roman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solidFill>
                  <a:schemeClr val="tx2"/>
                </a:solidFill>
                <a:latin typeface="Times New Roman" pitchFamily="18" charset="0"/>
              </a:rPr>
              <a:t>     </a:t>
            </a: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链尾标志信息：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itchFamily="18" charset="0"/>
              </a:rPr>
              <a:t>         </a:t>
            </a:r>
            <a:r>
              <a:rPr kumimoji="1" lang="en-US" altLang="zh-CN" sz="1600">
                <a:solidFill>
                  <a:srgbClr val="0000FF"/>
                </a:solidFill>
                <a:latin typeface="Times New Roman" pitchFamily="18" charset="0"/>
              </a:rPr>
              <a:t>0xFFF/0xFFFF/0xFFFFFFFF</a:t>
            </a:r>
            <a:r>
              <a:rPr kumimoji="1" lang="en-US" altLang="zh-CN" sz="1400">
                <a:solidFill>
                  <a:schemeClr val="tx2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597014" name="Rectangle 22"/>
          <p:cNvSpPr>
            <a:spLocks noChangeArrowheads="1"/>
          </p:cNvSpPr>
          <p:nvPr/>
        </p:nvSpPr>
        <p:spPr bwMode="auto">
          <a:xfrm>
            <a:off x="2057400" y="2209800"/>
            <a:ext cx="13716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97015" name="Line 23"/>
          <p:cNvSpPr>
            <a:spLocks noChangeShapeType="1"/>
          </p:cNvSpPr>
          <p:nvPr/>
        </p:nvSpPr>
        <p:spPr bwMode="auto">
          <a:xfrm flipV="1">
            <a:off x="3429000" y="5105400"/>
            <a:ext cx="533400" cy="304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 type="oval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6101" name="Rectangle 25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Windows</a:t>
            </a:r>
            <a:r>
              <a:rPr lang="zh-CN" altLang="en-US" smtClean="0"/>
              <a:t>的</a:t>
            </a:r>
            <a:r>
              <a:rPr lang="en-US" altLang="zh-CN" smtClean="0"/>
              <a:t>FAT</a:t>
            </a:r>
            <a:r>
              <a:rPr lang="zh-CN" altLang="en-US" smtClean="0"/>
              <a:t>文件系统实现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7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5970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96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6994" grpId="0" build="p" animBg="1" autoUpdateAnimBg="0" advAuto="0"/>
      <p:bldP spid="597013" grpId="0" animBg="1" autoUpdateAnimBg="0"/>
      <p:bldP spid="597014" grpId="0" animBg="1"/>
      <p:bldP spid="5970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FAT32</a:t>
            </a:r>
            <a:r>
              <a:rPr lang="zh-CN" altLang="en-US" dirty="0"/>
              <a:t>优</a:t>
            </a:r>
            <a:r>
              <a:rPr lang="zh-CN" altLang="en-US" dirty="0" smtClean="0"/>
              <a:t>盘文件夹测试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FAT32</a:t>
            </a:r>
            <a:r>
              <a:rPr lang="zh-CN" altLang="en-US" dirty="0" smtClean="0"/>
              <a:t>优盘建立</a:t>
            </a:r>
            <a:r>
              <a:rPr lang="en-US" altLang="zh-CN" dirty="0" smtClean="0"/>
              <a:t>644</a:t>
            </a:r>
            <a:r>
              <a:rPr lang="zh-CN" altLang="en-US" dirty="0" smtClean="0"/>
              <a:t>个文件夹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77292"/>
            <a:ext cx="3590476" cy="43238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24" y="2057400"/>
            <a:ext cx="3590476" cy="43238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12" y="2237508"/>
            <a:ext cx="3590476" cy="43238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15000" y="914400"/>
            <a:ext cx="36646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36080384-25447168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>
                <a:solidFill>
                  <a:srgbClr val="FF0000"/>
                </a:solidFill>
              </a:rPr>
              <a:t>/644/1024=16k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54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4953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itchFamily="2" charset="2"/>
              <a:buNone/>
            </a:pPr>
            <a:endParaRPr kumimoji="1" lang="en-US" altLang="zh-CN" sz="2000">
              <a:solidFill>
                <a:srgbClr val="CC0000"/>
              </a:solidFill>
              <a:latin typeface="Times New Roman" pitchFamily="18" charset="0"/>
            </a:endParaRPr>
          </a:p>
          <a:p>
            <a:pPr algn="just" eaLnBrk="1" hangingPunct="1">
              <a:buClrTx/>
              <a:buSzTx/>
              <a:buFont typeface="Wingdings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itchFamily="18" charset="0"/>
              </a:rPr>
              <a:t>                                        </a:t>
            </a:r>
            <a:r>
              <a:rPr kumimoji="1" lang="en-US" altLang="zh-CN" sz="2000">
                <a:latin typeface="Times New Roman" pitchFamily="18" charset="0"/>
              </a:rPr>
              <a:t>FAT</a:t>
            </a:r>
            <a:r>
              <a:rPr kumimoji="1" lang="zh-CN" altLang="en-US" sz="2000">
                <a:latin typeface="Times New Roman" pitchFamily="18" charset="0"/>
              </a:rPr>
              <a:t>卷结构示意图</a:t>
            </a:r>
          </a:p>
        </p:txBody>
      </p:sp>
      <p:graphicFrame>
        <p:nvGraphicFramePr>
          <p:cNvPr id="598022" name="Group 6"/>
          <p:cNvGraphicFramePr>
            <a:graphicFrameLocks noGrp="1"/>
          </p:cNvGraphicFramePr>
          <p:nvPr/>
        </p:nvGraphicFramePr>
        <p:xfrm>
          <a:off x="1143000" y="2209800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/>
                <a:gridCol w="1371600"/>
                <a:gridCol w="1371600"/>
                <a:gridCol w="838200"/>
                <a:gridCol w="2438400"/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98036" name="Rectangle 20"/>
          <p:cNvSpPr>
            <a:spLocks noChangeArrowheads="1"/>
          </p:cNvSpPr>
          <p:nvPr/>
        </p:nvSpPr>
        <p:spPr bwMode="auto">
          <a:xfrm>
            <a:off x="1676400" y="3124200"/>
            <a:ext cx="5791200" cy="28956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914400" indent="-4572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80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0000FF"/>
                </a:solidFill>
                <a:latin typeface="Times New Roman" pitchFamily="18" charset="0"/>
              </a:rPr>
              <a:t>      </a:t>
            </a:r>
            <a:r>
              <a:rPr kumimoji="1" lang="en-US" altLang="zh-CN" sz="2000">
                <a:solidFill>
                  <a:srgbClr val="0000FF"/>
                </a:solidFill>
                <a:latin typeface="Times New Roman" pitchFamily="18" charset="0"/>
              </a:rPr>
              <a:t>FAT2</a:t>
            </a:r>
            <a:r>
              <a:rPr kumimoji="1" lang="zh-CN" altLang="en-US" sz="2000">
                <a:solidFill>
                  <a:srgbClr val="0000FF"/>
                </a:solidFill>
                <a:latin typeface="Times New Roman" pitchFamily="18" charset="0"/>
              </a:rPr>
              <a:t>是</a:t>
            </a:r>
            <a:r>
              <a:rPr kumimoji="1" lang="en-US" altLang="zh-CN" sz="2000">
                <a:solidFill>
                  <a:srgbClr val="0000FF"/>
                </a:solidFill>
                <a:latin typeface="Times New Roman" pitchFamily="18" charset="0"/>
              </a:rPr>
              <a:t>FAT1</a:t>
            </a:r>
            <a:r>
              <a:rPr kumimoji="1" lang="zh-CN" altLang="en-US" sz="2000">
                <a:solidFill>
                  <a:srgbClr val="0000FF"/>
                </a:solidFill>
                <a:latin typeface="Times New Roman" pitchFamily="18" charset="0"/>
              </a:rPr>
              <a:t>的“镜像”备份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180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文件分配表对卷非常重要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它的内容破坏会导致部分文件无法访问，甚至导致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    整卷瘫痪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对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FAT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表备份是十分必要的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若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FSD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（文件系统驱动程序）不能正常访问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FAT1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     则会访问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FAT2</a:t>
            </a:r>
          </a:p>
        </p:txBody>
      </p:sp>
      <p:sp>
        <p:nvSpPr>
          <p:cNvPr id="598037" name="Rectangle 21"/>
          <p:cNvSpPr>
            <a:spLocks noChangeArrowheads="1"/>
          </p:cNvSpPr>
          <p:nvPr/>
        </p:nvSpPr>
        <p:spPr bwMode="auto">
          <a:xfrm>
            <a:off x="3429000" y="2209800"/>
            <a:ext cx="13716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7123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Windows</a:t>
            </a:r>
            <a:r>
              <a:rPr lang="zh-CN" altLang="en-US" smtClean="0"/>
              <a:t>的</a:t>
            </a:r>
            <a:r>
              <a:rPr lang="en-US" altLang="zh-CN" smtClean="0"/>
              <a:t>FAT</a:t>
            </a:r>
            <a:r>
              <a:rPr lang="zh-CN" altLang="en-US" smtClean="0"/>
              <a:t>文件系统实现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98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8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5980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18" grpId="0" build="p" animBg="1" autoUpdateAnimBg="0" advAuto="0"/>
      <p:bldP spid="598036" grpId="0" animBg="1" autoUpdateAnimBg="0"/>
      <p:bldP spid="59803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4953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itchFamily="2" charset="2"/>
              <a:buNone/>
            </a:pPr>
            <a:endParaRPr kumimoji="1" lang="en-US" altLang="zh-CN" sz="2000">
              <a:solidFill>
                <a:srgbClr val="CC0000"/>
              </a:solidFill>
              <a:latin typeface="Times New Roman" pitchFamily="18" charset="0"/>
            </a:endParaRPr>
          </a:p>
          <a:p>
            <a:pPr algn="just" eaLnBrk="1" hangingPunct="1">
              <a:buClrTx/>
              <a:buSzTx/>
              <a:buFont typeface="Wingdings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itchFamily="18" charset="0"/>
              </a:rPr>
              <a:t>                                        </a:t>
            </a:r>
            <a:r>
              <a:rPr kumimoji="1" lang="en-US" altLang="zh-CN" sz="2000">
                <a:latin typeface="Times New Roman" pitchFamily="18" charset="0"/>
              </a:rPr>
              <a:t>FAT</a:t>
            </a:r>
            <a:r>
              <a:rPr kumimoji="1" lang="zh-CN" altLang="en-US" sz="2000">
                <a:latin typeface="Times New Roman" pitchFamily="18" charset="0"/>
              </a:rPr>
              <a:t>卷结构示意图</a:t>
            </a:r>
          </a:p>
        </p:txBody>
      </p:sp>
      <p:graphicFrame>
        <p:nvGraphicFramePr>
          <p:cNvPr id="599046" name="Group 6"/>
          <p:cNvGraphicFramePr>
            <a:graphicFrameLocks noGrp="1"/>
          </p:cNvGraphicFramePr>
          <p:nvPr/>
        </p:nvGraphicFramePr>
        <p:xfrm>
          <a:off x="1143000" y="2209800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/>
                <a:gridCol w="1371600"/>
                <a:gridCol w="1371600"/>
                <a:gridCol w="838200"/>
                <a:gridCol w="2438400"/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99060" name="Rectangle 20"/>
          <p:cNvSpPr>
            <a:spLocks noChangeArrowheads="1"/>
          </p:cNvSpPr>
          <p:nvPr/>
        </p:nvSpPr>
        <p:spPr bwMode="auto">
          <a:xfrm>
            <a:off x="1371600" y="3048000"/>
            <a:ext cx="6553200" cy="3200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914400" indent="-4572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80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0000FF"/>
                </a:solidFill>
                <a:latin typeface="Times New Roman" pitchFamily="18" charset="0"/>
              </a:rPr>
              <a:t>      </a:t>
            </a:r>
            <a:r>
              <a:rPr kumimoji="1" lang="zh-CN" altLang="en-US" sz="2000">
                <a:solidFill>
                  <a:srgbClr val="0000FF"/>
                </a:solidFill>
                <a:latin typeface="Times New Roman" pitchFamily="18" charset="0"/>
              </a:rPr>
              <a:t>根目录区保存卷中根目录项内容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FAT12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和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FAT16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卷中预留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256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个目录项空间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是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1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个文件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        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即指定了根目录可以容纳的文件和目录数上限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FAT32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卷中没有预留根目录空间，也无文件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/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目录数限制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FAT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目录项大小为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32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字节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文件名遵循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8.3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命名规则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) 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，保存：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     </a:t>
            </a:r>
            <a:r>
              <a:rPr kumimoji="1" lang="zh-CN" altLang="en-US" sz="1800">
                <a:solidFill>
                  <a:srgbClr val="CC0000"/>
                </a:solidFill>
                <a:latin typeface="Times New Roman" pitchFamily="18" charset="0"/>
              </a:rPr>
              <a:t>文件名</a:t>
            </a:r>
            <a:r>
              <a:rPr kumimoji="1" lang="zh-CN" altLang="en-US" sz="1800">
                <a:solidFill>
                  <a:srgbClr val="0000FF"/>
                </a:solidFill>
                <a:latin typeface="Times New Roman" pitchFamily="18" charset="0"/>
              </a:rPr>
              <a:t>、文件尺寸、文件属性、</a:t>
            </a:r>
            <a:r>
              <a:rPr kumimoji="1" lang="zh-CN" altLang="en-US" sz="1800">
                <a:solidFill>
                  <a:srgbClr val="CC0000"/>
                </a:solidFill>
                <a:latin typeface="Times New Roman" pitchFamily="18" charset="0"/>
              </a:rPr>
              <a:t>起始簇号</a:t>
            </a:r>
            <a:r>
              <a:rPr kumimoji="1" lang="zh-CN" altLang="en-US" sz="1800">
                <a:solidFill>
                  <a:srgbClr val="0000FF"/>
                </a:solidFill>
                <a:latin typeface="Times New Roman" pitchFamily="18" charset="0"/>
              </a:rPr>
              <a:t>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rgbClr val="0000FF"/>
                </a:solidFill>
                <a:latin typeface="Times New Roman" pitchFamily="18" charset="0"/>
              </a:rPr>
              <a:t>        创建日期和时间、最后访问日期、最后修改日期和时间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100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如果目录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/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文件名为长文件名（非</a:t>
            </a: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8.3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规则），则通过增加若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        干个目录项的方法解决 </a:t>
            </a:r>
          </a:p>
        </p:txBody>
      </p:sp>
      <p:sp>
        <p:nvSpPr>
          <p:cNvPr id="599061" name="Rectangle 21"/>
          <p:cNvSpPr>
            <a:spLocks noChangeArrowheads="1"/>
          </p:cNvSpPr>
          <p:nvPr/>
        </p:nvSpPr>
        <p:spPr bwMode="auto">
          <a:xfrm>
            <a:off x="4814888" y="2209800"/>
            <a:ext cx="8382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8147" name="Rectangle 23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Windows</a:t>
            </a:r>
            <a:r>
              <a:rPr lang="zh-CN" altLang="en-US" smtClean="0"/>
              <a:t>的</a:t>
            </a:r>
            <a:r>
              <a:rPr lang="en-US" altLang="zh-CN" smtClean="0"/>
              <a:t>FAT</a:t>
            </a:r>
            <a:r>
              <a:rPr lang="zh-CN" altLang="en-US" smtClean="0"/>
              <a:t>文件系统实现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5990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042" grpId="0" build="p" animBg="1" autoUpdateAnimBg="0" advAuto="0"/>
      <p:bldP spid="599060" grpId="0" animBg="1" autoUpdateAnimBg="0"/>
      <p:bldP spid="59906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ChangeArrowheads="1"/>
          </p:cNvSpPr>
          <p:nvPr/>
        </p:nvSpPr>
        <p:spPr bwMode="auto">
          <a:xfrm>
            <a:off x="685800" y="1447800"/>
            <a:ext cx="7772400" cy="4343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endParaRPr kumimoji="1" lang="en-US" altLang="zh-CN" sz="200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anose="02020603050405020304" pitchFamily="18" charset="0"/>
              </a:rPr>
              <a:t>                                       </a:t>
            </a:r>
            <a:endParaRPr kumimoji="1"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601112" name="Group 24"/>
          <p:cNvGraphicFramePr>
            <a:graphicFrameLocks noGrp="1"/>
          </p:cNvGraphicFramePr>
          <p:nvPr/>
        </p:nvGraphicFramePr>
        <p:xfrm>
          <a:off x="1143000" y="1565275"/>
          <a:ext cx="6934200" cy="635000"/>
        </p:xfrm>
        <a:graphic>
          <a:graphicData uri="http://schemas.openxmlformats.org/drawingml/2006/table">
            <a:tbl>
              <a:tblPr/>
              <a:tblGrid>
                <a:gridCol w="914400"/>
                <a:gridCol w="1371600"/>
                <a:gridCol w="1371600"/>
                <a:gridCol w="838200"/>
                <a:gridCol w="2438400"/>
              </a:tblGrid>
              <a:tr h="635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01108" name="Rectangle 20"/>
          <p:cNvSpPr>
            <a:spLocks noChangeArrowheads="1"/>
          </p:cNvSpPr>
          <p:nvPr/>
        </p:nvSpPr>
        <p:spPr bwMode="auto">
          <a:xfrm>
            <a:off x="1143000" y="3454400"/>
            <a:ext cx="6781800" cy="2057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8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0000FF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其他目录和所有文件存储区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   该区存放文件的数据内容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   </a:t>
            </a:r>
            <a:r>
              <a:rPr kumimoji="1" lang="en-US" altLang="zh-CN" sz="1800">
                <a:solidFill>
                  <a:schemeClr val="tx2"/>
                </a:solidFill>
                <a:latin typeface="Times New Roman" panose="02020603050405020304" pitchFamily="18" charset="0"/>
              </a:rPr>
              <a:t>FAT</a:t>
            </a:r>
            <a:r>
              <a:rPr kumimoji="1" lang="zh-CN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卷的目录同普通文件一样存储的，只是目录文件的内容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       是子目录和文件项，普通文件内容是一般数据</a:t>
            </a:r>
          </a:p>
        </p:txBody>
      </p:sp>
      <p:sp>
        <p:nvSpPr>
          <p:cNvPr id="601109" name="Rectangle 21"/>
          <p:cNvSpPr>
            <a:spLocks noChangeArrowheads="1"/>
          </p:cNvSpPr>
          <p:nvPr/>
        </p:nvSpPr>
        <p:spPr bwMode="auto">
          <a:xfrm>
            <a:off x="5638800" y="1590675"/>
            <a:ext cx="24384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4291" name="Rectangle 23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Windows</a:t>
            </a:r>
            <a:r>
              <a:rPr lang="zh-CN" altLang="en-US" smtClean="0"/>
              <a:t>的</a:t>
            </a:r>
            <a:r>
              <a:rPr lang="en-US" altLang="zh-CN" smtClean="0"/>
              <a:t>FAT</a:t>
            </a:r>
            <a:r>
              <a:rPr lang="zh-CN" altLang="en-US" smtClean="0"/>
              <a:t>文件系统实现</a:t>
            </a:r>
          </a:p>
        </p:txBody>
      </p:sp>
      <p:sp>
        <p:nvSpPr>
          <p:cNvPr id="54292" name="矩形 1"/>
          <p:cNvSpPr>
            <a:spLocks noChangeArrowheads="1"/>
          </p:cNvSpPr>
          <p:nvPr/>
        </p:nvSpPr>
        <p:spPr bwMode="auto">
          <a:xfrm>
            <a:off x="3397250" y="1066800"/>
            <a:ext cx="2273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</a:rPr>
              <a:t>FAT</a:t>
            </a:r>
            <a:r>
              <a:rPr kumimoji="1" lang="zh-CN" altLang="en-US" sz="2000">
                <a:latin typeface="Times New Roman" panose="02020603050405020304" pitchFamily="18" charset="0"/>
              </a:rPr>
              <a:t>卷结构示意图</a:t>
            </a:r>
          </a:p>
        </p:txBody>
      </p:sp>
      <p:pic>
        <p:nvPicPr>
          <p:cNvPr id="2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1637" r="2104" b="4669"/>
          <a:stretch>
            <a:fillRect/>
          </a:stretch>
        </p:blipFill>
        <p:spPr bwMode="auto">
          <a:xfrm>
            <a:off x="152400" y="2343150"/>
            <a:ext cx="87630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7467600" y="3657600"/>
            <a:ext cx="1447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467600" y="4980459"/>
            <a:ext cx="1447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90500" y="2997200"/>
            <a:ext cx="1447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83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601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0" grpId="0" build="p" animBg="1" autoUpdateAnimBg="0" advAuto="0"/>
      <p:bldP spid="601108" grpId="0" animBg="1" autoUpdateAnimBg="0"/>
      <p:bldP spid="601109" grpId="0" animBg="1"/>
      <p:bldP spid="3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4953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itchFamily="18" charset="0"/>
              </a:rPr>
              <a:t>                                        </a:t>
            </a:r>
            <a:r>
              <a:rPr kumimoji="1" lang="en-US" altLang="zh-CN" sz="2000">
                <a:latin typeface="Times New Roman" pitchFamily="18" charset="0"/>
              </a:rPr>
              <a:t>FAT</a:t>
            </a:r>
            <a:r>
              <a:rPr kumimoji="1" lang="zh-CN" altLang="en-US" sz="2000">
                <a:latin typeface="Times New Roman" pitchFamily="18" charset="0"/>
              </a:rPr>
              <a:t>卷结构示意图</a:t>
            </a:r>
          </a:p>
        </p:txBody>
      </p:sp>
      <p:graphicFrame>
        <p:nvGraphicFramePr>
          <p:cNvPr id="600070" name="Group 6"/>
          <p:cNvGraphicFramePr>
            <a:graphicFrameLocks noGrp="1"/>
          </p:cNvGraphicFramePr>
          <p:nvPr/>
        </p:nvGraphicFramePr>
        <p:xfrm>
          <a:off x="1143000" y="1828800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/>
                <a:gridCol w="1371600"/>
                <a:gridCol w="1371600"/>
                <a:gridCol w="838200"/>
                <a:gridCol w="2438400"/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itchFamily="18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169" name="Rectangle 20"/>
          <p:cNvSpPr>
            <a:spLocks noChangeArrowheads="1"/>
          </p:cNvSpPr>
          <p:nvPr/>
        </p:nvSpPr>
        <p:spPr bwMode="auto">
          <a:xfrm>
            <a:off x="4814888" y="1828800"/>
            <a:ext cx="8382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pic>
        <p:nvPicPr>
          <p:cNvPr id="600085" name="Picture 21" descr="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762250"/>
            <a:ext cx="77470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0086" name="Rectangle 22"/>
          <p:cNvSpPr>
            <a:spLocks noChangeArrowheads="1"/>
          </p:cNvSpPr>
          <p:nvPr/>
        </p:nvSpPr>
        <p:spPr bwMode="auto">
          <a:xfrm>
            <a:off x="3048000" y="6019800"/>
            <a:ext cx="525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chemeClr val="tx2"/>
                </a:solidFill>
                <a:latin typeface="Times New Roman" pitchFamily="18" charset="0"/>
              </a:rPr>
              <a:t>FAT32</a:t>
            </a:r>
            <a:r>
              <a:rPr kumimoji="1" lang="zh-CN" altLang="en-US" sz="1800">
                <a:solidFill>
                  <a:schemeClr val="tx2"/>
                </a:solidFill>
                <a:latin typeface="Times New Roman" pitchFamily="18" charset="0"/>
              </a:rPr>
              <a:t>长文件名目录项例：</a:t>
            </a:r>
            <a:r>
              <a:rPr kumimoji="1" lang="en-US" altLang="zh-CN" sz="1800">
                <a:solidFill>
                  <a:srgbClr val="0000CC"/>
                </a:solidFill>
                <a:latin typeface="Times New Roman" pitchFamily="18" charset="0"/>
              </a:rPr>
              <a:t>The quick brown.fox</a:t>
            </a:r>
          </a:p>
        </p:txBody>
      </p:sp>
      <p:sp>
        <p:nvSpPr>
          <p:cNvPr id="49172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Windows</a:t>
            </a:r>
            <a:r>
              <a:rPr lang="zh-CN" altLang="en-US" smtClean="0"/>
              <a:t>的</a:t>
            </a:r>
            <a:r>
              <a:rPr lang="en-US" altLang="zh-CN" smtClean="0"/>
              <a:t>FAT</a:t>
            </a:r>
            <a:r>
              <a:rPr lang="zh-CN" altLang="en-US" smtClean="0"/>
              <a:t>文件系统实现</a:t>
            </a:r>
          </a:p>
        </p:txBody>
      </p:sp>
      <p:sp>
        <p:nvSpPr>
          <p:cNvPr id="600089" name="AutoShape 25"/>
          <p:cNvSpPr>
            <a:spLocks noChangeArrowheads="1"/>
          </p:cNvSpPr>
          <p:nvPr/>
        </p:nvSpPr>
        <p:spPr bwMode="auto">
          <a:xfrm>
            <a:off x="2133600" y="5715000"/>
            <a:ext cx="1600200" cy="304800"/>
          </a:xfrm>
          <a:prstGeom prst="wedgeRectCallout">
            <a:avLst>
              <a:gd name="adj1" fmla="val 25000"/>
              <a:gd name="adj2" fmla="val -119273"/>
            </a:avLst>
          </a:prstGeom>
          <a:solidFill>
            <a:srgbClr val="FFFFFF"/>
          </a:solidFill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文件起始簇号高</a:t>
            </a:r>
            <a:r>
              <a:rPr lang="en-US" altLang="zh-CN" sz="1200">
                <a:solidFill>
                  <a:srgbClr val="0000CC"/>
                </a:solidFill>
              </a:rPr>
              <a:t>16</a:t>
            </a:r>
            <a:r>
              <a:rPr lang="zh-CN" altLang="en-US" sz="1200">
                <a:solidFill>
                  <a:srgbClr val="0000CC"/>
                </a:solidFill>
              </a:rPr>
              <a:t>位</a:t>
            </a:r>
          </a:p>
        </p:txBody>
      </p:sp>
      <p:sp>
        <p:nvSpPr>
          <p:cNvPr id="600090" name="AutoShape 26"/>
          <p:cNvSpPr>
            <a:spLocks noChangeArrowheads="1"/>
          </p:cNvSpPr>
          <p:nvPr/>
        </p:nvSpPr>
        <p:spPr bwMode="auto">
          <a:xfrm>
            <a:off x="2514600" y="2362200"/>
            <a:ext cx="2743200" cy="838200"/>
          </a:xfrm>
          <a:prstGeom prst="wedgeRectCallout">
            <a:avLst>
              <a:gd name="adj1" fmla="val -85417"/>
              <a:gd name="adj2" fmla="val 77843"/>
            </a:avLst>
          </a:prstGeom>
          <a:solidFill>
            <a:srgbClr val="FFFFFF"/>
          </a:solidFill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位   </a:t>
            </a:r>
            <a:r>
              <a:rPr lang="en-US" altLang="zh-CN" sz="1200">
                <a:solidFill>
                  <a:srgbClr val="0000CC"/>
                </a:solidFill>
              </a:rPr>
              <a:t>7  -- </a:t>
            </a:r>
            <a:r>
              <a:rPr lang="zh-CN" altLang="en-US" sz="1200">
                <a:solidFill>
                  <a:srgbClr val="0000CC"/>
                </a:solidFill>
              </a:rPr>
              <a:t>保留未用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位   </a:t>
            </a:r>
            <a:r>
              <a:rPr lang="en-US" altLang="zh-CN" sz="1200">
                <a:solidFill>
                  <a:srgbClr val="0000CC"/>
                </a:solidFill>
              </a:rPr>
              <a:t>6  -- </a:t>
            </a:r>
            <a:r>
              <a:rPr lang="en-US" altLang="zh-CN" sz="1200">
                <a:solidFill>
                  <a:srgbClr val="CC0000"/>
                </a:solidFill>
              </a:rPr>
              <a:t>1</a:t>
            </a:r>
            <a:r>
              <a:rPr lang="zh-CN" altLang="en-US" sz="1200">
                <a:solidFill>
                  <a:srgbClr val="0000CC"/>
                </a:solidFill>
              </a:rPr>
              <a:t>表示长文件最后一个目录项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位   </a:t>
            </a:r>
            <a:r>
              <a:rPr lang="en-US" altLang="zh-CN" sz="1200">
                <a:solidFill>
                  <a:srgbClr val="0000CC"/>
                </a:solidFill>
              </a:rPr>
              <a:t>5  -- </a:t>
            </a:r>
            <a:r>
              <a:rPr lang="zh-CN" altLang="en-US" sz="1200">
                <a:solidFill>
                  <a:srgbClr val="0000CC"/>
                </a:solidFill>
              </a:rPr>
              <a:t>保留未用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位</a:t>
            </a:r>
            <a:r>
              <a:rPr lang="en-US" altLang="zh-CN" sz="1200">
                <a:solidFill>
                  <a:srgbClr val="0000CC"/>
                </a:solidFill>
              </a:rPr>
              <a:t>0-4  -- </a:t>
            </a:r>
            <a:r>
              <a:rPr lang="zh-CN" altLang="en-US" sz="1200">
                <a:solidFill>
                  <a:srgbClr val="0000CC"/>
                </a:solidFill>
              </a:rPr>
              <a:t>长目录项顺序号</a:t>
            </a:r>
          </a:p>
        </p:txBody>
      </p:sp>
      <p:sp>
        <p:nvSpPr>
          <p:cNvPr id="600091" name="AutoShape 27"/>
          <p:cNvSpPr>
            <a:spLocks noChangeArrowheads="1"/>
          </p:cNvSpPr>
          <p:nvPr/>
        </p:nvSpPr>
        <p:spPr bwMode="auto">
          <a:xfrm>
            <a:off x="5562600" y="2514600"/>
            <a:ext cx="1828800" cy="685800"/>
          </a:xfrm>
          <a:prstGeom prst="wedgeRectCallout">
            <a:avLst>
              <a:gd name="adj1" fmla="val -39236"/>
              <a:gd name="adj2" fmla="val 85880"/>
            </a:avLst>
          </a:prstGeom>
          <a:solidFill>
            <a:srgbClr val="FFFFFF"/>
          </a:solidFill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0000CC"/>
                </a:solidFill>
              </a:rPr>
              <a:t>长文件名</a:t>
            </a:r>
            <a:r>
              <a:rPr lang="en-US" altLang="zh-CN" sz="1200" dirty="0" err="1">
                <a:solidFill>
                  <a:srgbClr val="0000CC"/>
                </a:solidFill>
              </a:rPr>
              <a:t>unicode</a:t>
            </a:r>
            <a:r>
              <a:rPr lang="zh-CN" altLang="en-US" sz="1200" dirty="0">
                <a:solidFill>
                  <a:srgbClr val="0000CC"/>
                </a:solidFill>
              </a:rPr>
              <a:t>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CC0000"/>
                </a:solidFill>
              </a:rPr>
              <a:t>2</a:t>
            </a:r>
            <a:r>
              <a:rPr lang="zh-CN" altLang="en-US" sz="1200" dirty="0">
                <a:solidFill>
                  <a:srgbClr val="0000CC"/>
                </a:solidFill>
              </a:rPr>
              <a:t>个字节长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0000CC"/>
                </a:solidFill>
              </a:rPr>
              <a:t>每个目录项有</a:t>
            </a:r>
            <a:r>
              <a:rPr lang="en-US" altLang="zh-CN" sz="1200" dirty="0">
                <a:solidFill>
                  <a:srgbClr val="CC0000"/>
                </a:solidFill>
              </a:rPr>
              <a:t>13</a:t>
            </a:r>
            <a:r>
              <a:rPr lang="zh-CN" altLang="en-US" sz="1200" dirty="0">
                <a:solidFill>
                  <a:srgbClr val="0000CC"/>
                </a:solidFill>
              </a:rPr>
              <a:t>个</a:t>
            </a:r>
          </a:p>
        </p:txBody>
      </p:sp>
      <p:sp>
        <p:nvSpPr>
          <p:cNvPr id="600093" name="AutoShape 29"/>
          <p:cNvSpPr>
            <a:spLocks noChangeArrowheads="1"/>
          </p:cNvSpPr>
          <p:nvPr/>
        </p:nvSpPr>
        <p:spPr bwMode="auto">
          <a:xfrm>
            <a:off x="7543800" y="2514600"/>
            <a:ext cx="1447800" cy="609600"/>
          </a:xfrm>
          <a:prstGeom prst="wedgeRectCallout">
            <a:avLst>
              <a:gd name="adj1" fmla="val -121491"/>
              <a:gd name="adj2" fmla="val 238282"/>
            </a:avLst>
          </a:prstGeom>
          <a:solidFill>
            <a:srgbClr val="FFFFFF"/>
          </a:solidFill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长文件名目录项标志，取值</a:t>
            </a:r>
            <a:r>
              <a:rPr lang="en-US" altLang="zh-CN" sz="1200">
                <a:solidFill>
                  <a:srgbClr val="CC0000"/>
                </a:solidFill>
              </a:rPr>
              <a:t>0F</a:t>
            </a:r>
            <a:r>
              <a:rPr lang="en-US" altLang="zh-CN" sz="1200">
                <a:solidFill>
                  <a:srgbClr val="0000CC"/>
                </a:solidFill>
              </a:rPr>
              <a:t>H </a:t>
            </a:r>
          </a:p>
        </p:txBody>
      </p:sp>
      <p:sp>
        <p:nvSpPr>
          <p:cNvPr id="600094" name="AutoShape 30"/>
          <p:cNvSpPr>
            <a:spLocks noChangeArrowheads="1"/>
          </p:cNvSpPr>
          <p:nvPr/>
        </p:nvSpPr>
        <p:spPr bwMode="auto">
          <a:xfrm>
            <a:off x="6248400" y="5334000"/>
            <a:ext cx="1600200" cy="1371600"/>
          </a:xfrm>
          <a:prstGeom prst="wedgeRectCallout">
            <a:avLst>
              <a:gd name="adj1" fmla="val -37591"/>
              <a:gd name="adj2" fmla="val -64413"/>
            </a:avLst>
          </a:prstGeom>
          <a:solidFill>
            <a:srgbClr val="FFFFFF"/>
          </a:solidFill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00000000(</a:t>
            </a:r>
            <a:r>
              <a:rPr lang="zh-CN" altLang="en-US" sz="1200" dirty="0">
                <a:solidFill>
                  <a:srgbClr val="0000CC"/>
                </a:solidFill>
              </a:rPr>
              <a:t>读写</a:t>
            </a:r>
            <a:r>
              <a:rPr lang="en-US" altLang="zh-CN" sz="1200" dirty="0">
                <a:solidFill>
                  <a:srgbClr val="0000CC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0000000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(</a:t>
            </a:r>
            <a:r>
              <a:rPr lang="zh-CN" altLang="en-US" sz="1200" dirty="0">
                <a:solidFill>
                  <a:srgbClr val="0000CC"/>
                </a:solidFill>
              </a:rPr>
              <a:t>只读</a:t>
            </a:r>
            <a:r>
              <a:rPr lang="en-US" altLang="zh-CN" sz="1200" dirty="0">
                <a:solidFill>
                  <a:srgbClr val="0000CC"/>
                </a:solidFill>
              </a:rPr>
              <a:t>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000000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0(</a:t>
            </a:r>
            <a:r>
              <a:rPr lang="zh-CN" altLang="en-US" sz="1200" dirty="0">
                <a:solidFill>
                  <a:srgbClr val="0000CC"/>
                </a:solidFill>
              </a:rPr>
              <a:t>隐藏</a:t>
            </a:r>
            <a:r>
              <a:rPr lang="en-US" altLang="zh-CN" sz="1200" dirty="0">
                <a:solidFill>
                  <a:srgbClr val="0000CC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00(</a:t>
            </a:r>
            <a:r>
              <a:rPr lang="zh-CN" altLang="en-US" sz="1200" dirty="0">
                <a:solidFill>
                  <a:srgbClr val="0000CC"/>
                </a:solidFill>
              </a:rPr>
              <a:t>系统</a:t>
            </a:r>
            <a:r>
              <a:rPr lang="en-US" altLang="zh-CN" sz="1200" dirty="0">
                <a:solidFill>
                  <a:srgbClr val="0000CC"/>
                </a:solidFill>
              </a:rPr>
              <a:t>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000(</a:t>
            </a:r>
            <a:r>
              <a:rPr lang="zh-CN" altLang="en-US" sz="1200" dirty="0">
                <a:solidFill>
                  <a:srgbClr val="0000CC"/>
                </a:solidFill>
              </a:rPr>
              <a:t>卷标</a:t>
            </a:r>
            <a:r>
              <a:rPr lang="en-US" altLang="zh-CN" sz="1200" dirty="0">
                <a:solidFill>
                  <a:srgbClr val="0000CC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0000(</a:t>
            </a:r>
            <a:r>
              <a:rPr lang="zh-CN" altLang="en-US" sz="1200" dirty="0">
                <a:solidFill>
                  <a:srgbClr val="0000CC"/>
                </a:solidFill>
              </a:rPr>
              <a:t>子目录</a:t>
            </a:r>
            <a:r>
              <a:rPr lang="en-US" altLang="zh-CN" sz="1200" dirty="0">
                <a:solidFill>
                  <a:srgbClr val="0000CC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00000(</a:t>
            </a:r>
            <a:r>
              <a:rPr lang="zh-CN" altLang="en-US" sz="1200" dirty="0">
                <a:solidFill>
                  <a:srgbClr val="0000CC"/>
                </a:solidFill>
              </a:rPr>
              <a:t>归档</a:t>
            </a:r>
            <a:r>
              <a:rPr lang="en-US" altLang="zh-CN" sz="1200" dirty="0" smtClean="0">
                <a:solidFill>
                  <a:srgbClr val="0000CC"/>
                </a:solidFill>
              </a:rPr>
              <a:t>)</a:t>
            </a:r>
            <a:endParaRPr lang="en-US" altLang="zh-CN" sz="1200" dirty="0">
              <a:solidFill>
                <a:srgbClr val="0000CC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219200" y="4752975"/>
            <a:ext cx="4876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600200" y="3933825"/>
            <a:ext cx="47244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467600" y="4007708"/>
            <a:ext cx="1066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600200" y="3219450"/>
            <a:ext cx="46482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467600" y="3268362"/>
            <a:ext cx="1066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0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0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0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0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0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0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0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0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0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0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0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0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0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0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0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0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00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86" grpId="0" autoUpdateAnimBg="0"/>
      <p:bldP spid="600089" grpId="0" animBg="1"/>
      <p:bldP spid="600090" grpId="0" animBg="1"/>
      <p:bldP spid="600091" grpId="0" animBg="1"/>
      <p:bldP spid="600093" grpId="0" animBg="1"/>
      <p:bldP spid="600094" grpId="0" animBg="1"/>
      <p:bldP spid="600094" grpId="1" animBg="1"/>
      <p:bldP spid="13" grpId="0" animBg="1"/>
      <p:bldP spid="13" grpId="1" animBg="1"/>
      <p:bldP spid="13" grpId="2" animBg="1"/>
      <p:bldP spid="15" grpId="0" animBg="1"/>
      <p:bldP spid="16" grpId="0" animBg="1"/>
      <p:bldP spid="17" grpId="0" animBg="1"/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7" name="Rectangle 5"/>
          <p:cNvSpPr>
            <a:spLocks noChangeArrowheads="1"/>
          </p:cNvSpPr>
          <p:nvPr/>
        </p:nvSpPr>
        <p:spPr bwMode="auto">
          <a:xfrm>
            <a:off x="76200" y="4267200"/>
            <a:ext cx="8991600" cy="23622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914400" indent="-4572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rgbClr val="0000FF"/>
                </a:solidFill>
                <a:latin typeface="Times New Roman" pitchFamily="18" charset="0"/>
              </a:rPr>
              <a:t>文件访问过程：读出文件</a:t>
            </a:r>
            <a:r>
              <a:rPr kumimoji="1" lang="en-US" altLang="zh-CN" sz="1800">
                <a:solidFill>
                  <a:srgbClr val="0000FF"/>
                </a:solidFill>
                <a:latin typeface="Times New Roman" pitchFamily="18" charset="0"/>
              </a:rPr>
              <a:t>\aa\bb\ccc.dat</a:t>
            </a:r>
            <a:r>
              <a:rPr kumimoji="1" lang="zh-CN" altLang="en-US" sz="1800">
                <a:solidFill>
                  <a:srgbClr val="0000FF"/>
                </a:solidFill>
                <a:latin typeface="Times New Roman" pitchFamily="18" charset="0"/>
              </a:rPr>
              <a:t>的内容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rgbClr val="0000FF"/>
                </a:solidFill>
                <a:latin typeface="Times New Roman" pitchFamily="18" charset="0"/>
              </a:rPr>
              <a:t>   </a:t>
            </a:r>
            <a:r>
              <a:rPr kumimoji="1" lang="en-US" altLang="zh-CN" sz="1600">
                <a:latin typeface="Times New Roman" pitchFamily="18" charset="0"/>
              </a:rPr>
              <a:t>1. </a:t>
            </a:r>
            <a:r>
              <a:rPr kumimoji="1" lang="zh-CN" altLang="en-US" sz="1600">
                <a:latin typeface="Times New Roman" pitchFamily="18" charset="0"/>
              </a:rPr>
              <a:t>查“根目录”中目录项：找到含目录名</a:t>
            </a:r>
            <a:r>
              <a:rPr kumimoji="1" lang="en-US" altLang="zh-CN" sz="1600">
                <a:latin typeface="Times New Roman" pitchFamily="18" charset="0"/>
              </a:rPr>
              <a:t>=“aa”</a:t>
            </a:r>
            <a:r>
              <a:rPr kumimoji="1" lang="zh-CN" altLang="en-US" sz="1600">
                <a:latin typeface="Times New Roman" pitchFamily="18" charset="0"/>
              </a:rPr>
              <a:t>的目录项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imes New Roman" pitchFamily="18" charset="0"/>
              </a:rPr>
              <a:t>   </a:t>
            </a:r>
            <a:r>
              <a:rPr kumimoji="1" lang="en-US" altLang="zh-CN" sz="1600">
                <a:latin typeface="Times New Roman" pitchFamily="18" charset="0"/>
              </a:rPr>
              <a:t>2. </a:t>
            </a:r>
            <a:r>
              <a:rPr kumimoji="1" lang="zh-CN" altLang="en-US" sz="1600">
                <a:latin typeface="Times New Roman" pitchFamily="18" charset="0"/>
              </a:rPr>
              <a:t>从</a:t>
            </a:r>
            <a:r>
              <a:rPr kumimoji="1" lang="en-US" altLang="zh-CN" sz="1600">
                <a:latin typeface="Times New Roman" pitchFamily="18" charset="0"/>
              </a:rPr>
              <a:t>aa</a:t>
            </a:r>
            <a:r>
              <a:rPr kumimoji="1" lang="zh-CN" altLang="en-US" sz="1600">
                <a:latin typeface="Times New Roman" pitchFamily="18" charset="0"/>
              </a:rPr>
              <a:t>目录项中查出该目录文件的首簇号＝</a:t>
            </a:r>
            <a:r>
              <a:rPr kumimoji="1" lang="en-US" altLang="zh-CN" sz="1600">
                <a:latin typeface="Times New Roman" pitchFamily="18" charset="0"/>
              </a:rPr>
              <a:t>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imes New Roman" pitchFamily="18" charset="0"/>
              </a:rPr>
              <a:t>   3. </a:t>
            </a:r>
            <a:r>
              <a:rPr kumimoji="1" lang="zh-CN" altLang="en-US" sz="1600">
                <a:latin typeface="Times New Roman" pitchFamily="18" charset="0"/>
              </a:rPr>
              <a:t>查</a:t>
            </a:r>
            <a:r>
              <a:rPr kumimoji="1" lang="en-US" altLang="zh-CN" sz="1600">
                <a:latin typeface="Times New Roman" pitchFamily="18" charset="0"/>
              </a:rPr>
              <a:t>FAT1</a:t>
            </a:r>
            <a:r>
              <a:rPr kumimoji="1" lang="zh-CN" altLang="en-US" sz="1600">
                <a:latin typeface="Times New Roman" pitchFamily="18" charset="0"/>
              </a:rPr>
              <a:t>中以第</a:t>
            </a:r>
            <a:r>
              <a:rPr kumimoji="1" lang="en-US" altLang="zh-CN" sz="1600">
                <a:latin typeface="Times New Roman" pitchFamily="18" charset="0"/>
              </a:rPr>
              <a:t>2</a:t>
            </a:r>
            <a:r>
              <a:rPr kumimoji="1" lang="zh-CN" altLang="en-US" sz="1600">
                <a:latin typeface="Times New Roman" pitchFamily="18" charset="0"/>
              </a:rPr>
              <a:t>簇为头的文件分配簇链，检索相应簇内容，找出含目录名</a:t>
            </a:r>
            <a:r>
              <a:rPr kumimoji="1" lang="en-US" altLang="zh-CN" sz="1600">
                <a:latin typeface="Times New Roman" pitchFamily="18" charset="0"/>
              </a:rPr>
              <a:t>=“bb”</a:t>
            </a:r>
            <a:r>
              <a:rPr kumimoji="1" lang="zh-CN" altLang="en-US" sz="1600">
                <a:latin typeface="Times New Roman" pitchFamily="18" charset="0"/>
              </a:rPr>
              <a:t>的目录项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imes New Roman" pitchFamily="18" charset="0"/>
              </a:rPr>
              <a:t>   </a:t>
            </a:r>
            <a:r>
              <a:rPr kumimoji="1" lang="en-US" altLang="zh-CN" sz="1600">
                <a:latin typeface="Times New Roman" pitchFamily="18" charset="0"/>
              </a:rPr>
              <a:t>4. </a:t>
            </a:r>
            <a:r>
              <a:rPr kumimoji="1" lang="zh-CN" altLang="en-US" sz="1600">
                <a:latin typeface="Times New Roman" pitchFamily="18" charset="0"/>
              </a:rPr>
              <a:t>从</a:t>
            </a:r>
            <a:r>
              <a:rPr kumimoji="1" lang="en-US" altLang="zh-CN" sz="1600">
                <a:latin typeface="Times New Roman" pitchFamily="18" charset="0"/>
              </a:rPr>
              <a:t>bb</a:t>
            </a:r>
            <a:r>
              <a:rPr kumimoji="1" lang="zh-CN" altLang="en-US" sz="1600">
                <a:latin typeface="Times New Roman" pitchFamily="18" charset="0"/>
              </a:rPr>
              <a:t>目录项中查出该目录文件的首簇号</a:t>
            </a:r>
            <a:r>
              <a:rPr kumimoji="1" lang="en-US" altLang="zh-CN" sz="1600">
                <a:latin typeface="Times New Roman" pitchFamily="18" charset="0"/>
              </a:rPr>
              <a:t>=7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imes New Roman" pitchFamily="18" charset="0"/>
              </a:rPr>
              <a:t>   5. </a:t>
            </a:r>
            <a:r>
              <a:rPr kumimoji="1" lang="zh-CN" altLang="en-US" sz="1600">
                <a:latin typeface="Times New Roman" pitchFamily="18" charset="0"/>
              </a:rPr>
              <a:t>查</a:t>
            </a:r>
            <a:r>
              <a:rPr kumimoji="1" lang="en-US" altLang="zh-CN" sz="1600">
                <a:latin typeface="Times New Roman" pitchFamily="18" charset="0"/>
              </a:rPr>
              <a:t>FAT1</a:t>
            </a:r>
            <a:r>
              <a:rPr kumimoji="1" lang="zh-CN" altLang="en-US" sz="1600">
                <a:latin typeface="Times New Roman" pitchFamily="18" charset="0"/>
              </a:rPr>
              <a:t>中以第</a:t>
            </a:r>
            <a:r>
              <a:rPr kumimoji="1" lang="en-US" altLang="zh-CN" sz="1600">
                <a:latin typeface="Times New Roman" pitchFamily="18" charset="0"/>
              </a:rPr>
              <a:t>7</a:t>
            </a:r>
            <a:r>
              <a:rPr kumimoji="1" lang="zh-CN" altLang="en-US" sz="1600">
                <a:latin typeface="Times New Roman" pitchFamily="18" charset="0"/>
              </a:rPr>
              <a:t>簇为头的文件分配簇链，检索相应簇内容，找出含文件名</a:t>
            </a:r>
            <a:r>
              <a:rPr kumimoji="1" lang="en-US" altLang="zh-CN" sz="1600">
                <a:latin typeface="Times New Roman" pitchFamily="18" charset="0"/>
              </a:rPr>
              <a:t>=“ccc.dat”</a:t>
            </a:r>
            <a:r>
              <a:rPr kumimoji="1" lang="zh-CN" altLang="en-US" sz="1600">
                <a:latin typeface="Times New Roman" pitchFamily="18" charset="0"/>
              </a:rPr>
              <a:t>的目录项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imes New Roman" pitchFamily="18" charset="0"/>
              </a:rPr>
              <a:t>   </a:t>
            </a:r>
            <a:r>
              <a:rPr kumimoji="1" lang="en-US" altLang="zh-CN" sz="1600">
                <a:latin typeface="Times New Roman" pitchFamily="18" charset="0"/>
              </a:rPr>
              <a:t>6. </a:t>
            </a:r>
            <a:r>
              <a:rPr kumimoji="1" lang="zh-CN" altLang="en-US" sz="1600">
                <a:latin typeface="Times New Roman" pitchFamily="18" charset="0"/>
              </a:rPr>
              <a:t>从</a:t>
            </a:r>
            <a:r>
              <a:rPr kumimoji="1" lang="en-US" altLang="zh-CN" sz="1600">
                <a:latin typeface="Times New Roman" pitchFamily="18" charset="0"/>
              </a:rPr>
              <a:t>ccc.dat</a:t>
            </a:r>
            <a:r>
              <a:rPr kumimoji="1" lang="zh-CN" altLang="en-US" sz="1600">
                <a:latin typeface="Times New Roman" pitchFamily="18" charset="0"/>
              </a:rPr>
              <a:t>目录项中查出该文件的首簇号</a:t>
            </a:r>
            <a:r>
              <a:rPr kumimoji="1" lang="en-US" altLang="zh-CN" sz="1600">
                <a:latin typeface="Times New Roman" pitchFamily="18" charset="0"/>
              </a:rPr>
              <a:t>=4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imes New Roman" pitchFamily="18" charset="0"/>
              </a:rPr>
              <a:t>   7. </a:t>
            </a:r>
            <a:r>
              <a:rPr kumimoji="1" lang="zh-CN" altLang="en-US" sz="1600">
                <a:latin typeface="Times New Roman" pitchFamily="18" charset="0"/>
              </a:rPr>
              <a:t>查</a:t>
            </a:r>
            <a:r>
              <a:rPr kumimoji="1" lang="en-US" altLang="zh-CN" sz="1600">
                <a:latin typeface="Times New Roman" pitchFamily="18" charset="0"/>
              </a:rPr>
              <a:t>FAT1</a:t>
            </a:r>
            <a:r>
              <a:rPr kumimoji="1" lang="zh-CN" altLang="en-US" sz="1600">
                <a:latin typeface="Times New Roman" pitchFamily="18" charset="0"/>
              </a:rPr>
              <a:t>中以第</a:t>
            </a:r>
            <a:r>
              <a:rPr kumimoji="1" lang="en-US" altLang="zh-CN" sz="1600">
                <a:latin typeface="Times New Roman" pitchFamily="18" charset="0"/>
              </a:rPr>
              <a:t>4</a:t>
            </a:r>
            <a:r>
              <a:rPr kumimoji="1" lang="zh-CN" altLang="en-US" sz="1600">
                <a:latin typeface="Times New Roman" pitchFamily="18" charset="0"/>
              </a:rPr>
              <a:t>簇为头的文件分配簇链，读出相应簇内容，即得到了文件</a:t>
            </a:r>
            <a:r>
              <a:rPr kumimoji="1" lang="en-US" altLang="zh-CN" sz="1600">
                <a:latin typeface="Times New Roman" pitchFamily="18" charset="0"/>
              </a:rPr>
              <a:t>ccc.dat</a:t>
            </a:r>
            <a:r>
              <a:rPr kumimoji="1" lang="zh-CN" altLang="en-US" sz="1600">
                <a:latin typeface="Times New Roman" pitchFamily="18" charset="0"/>
              </a:rPr>
              <a:t>的内容</a:t>
            </a:r>
          </a:p>
        </p:txBody>
      </p:sp>
      <p:grpSp>
        <p:nvGrpSpPr>
          <p:cNvPr id="602118" name="Group 6"/>
          <p:cNvGrpSpPr>
            <a:grpSpLocks/>
          </p:cNvGrpSpPr>
          <p:nvPr/>
        </p:nvGrpSpPr>
        <p:grpSpPr bwMode="auto">
          <a:xfrm>
            <a:off x="1219200" y="1371600"/>
            <a:ext cx="1752600" cy="2749550"/>
            <a:chOff x="672" y="776"/>
            <a:chExt cx="1008" cy="1732"/>
          </a:xfrm>
        </p:grpSpPr>
        <p:grpSp>
          <p:nvGrpSpPr>
            <p:cNvPr id="51293" name="Group 7"/>
            <p:cNvGrpSpPr>
              <a:grpSpLocks/>
            </p:cNvGrpSpPr>
            <p:nvPr/>
          </p:nvGrpSpPr>
          <p:grpSpPr bwMode="auto">
            <a:xfrm>
              <a:off x="672" y="1056"/>
              <a:ext cx="816" cy="144"/>
              <a:chOff x="672" y="1056"/>
              <a:chExt cx="816" cy="144"/>
            </a:xfrm>
          </p:grpSpPr>
          <p:sp>
            <p:nvSpPr>
              <p:cNvPr id="51333" name="Rectangle 8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1334" name="Rectangle 9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3</a:t>
                </a:r>
              </a:p>
            </p:txBody>
          </p:sp>
        </p:grpSp>
        <p:grpSp>
          <p:nvGrpSpPr>
            <p:cNvPr id="51294" name="Group 10"/>
            <p:cNvGrpSpPr>
              <a:grpSpLocks/>
            </p:cNvGrpSpPr>
            <p:nvPr/>
          </p:nvGrpSpPr>
          <p:grpSpPr bwMode="auto">
            <a:xfrm>
              <a:off x="672" y="1218"/>
              <a:ext cx="816" cy="144"/>
              <a:chOff x="672" y="1056"/>
              <a:chExt cx="816" cy="144"/>
            </a:xfrm>
          </p:grpSpPr>
          <p:sp>
            <p:nvSpPr>
              <p:cNvPr id="51331" name="Rectangle 11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51332" name="Rectangle 12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6</a:t>
                </a:r>
              </a:p>
            </p:txBody>
          </p:sp>
        </p:grpSp>
        <p:grpSp>
          <p:nvGrpSpPr>
            <p:cNvPr id="51295" name="Group 13"/>
            <p:cNvGrpSpPr>
              <a:grpSpLocks/>
            </p:cNvGrpSpPr>
            <p:nvPr/>
          </p:nvGrpSpPr>
          <p:grpSpPr bwMode="auto">
            <a:xfrm>
              <a:off x="672" y="1383"/>
              <a:ext cx="816" cy="144"/>
              <a:chOff x="672" y="1056"/>
              <a:chExt cx="816" cy="144"/>
            </a:xfrm>
          </p:grpSpPr>
          <p:sp>
            <p:nvSpPr>
              <p:cNvPr id="51329" name="Rectangle 14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51330" name="Rectangle 15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0xFFF</a:t>
                </a:r>
              </a:p>
            </p:txBody>
          </p:sp>
        </p:grpSp>
        <p:grpSp>
          <p:nvGrpSpPr>
            <p:cNvPr id="51296" name="Group 16"/>
            <p:cNvGrpSpPr>
              <a:grpSpLocks/>
            </p:cNvGrpSpPr>
            <p:nvPr/>
          </p:nvGrpSpPr>
          <p:grpSpPr bwMode="auto">
            <a:xfrm>
              <a:off x="672" y="1545"/>
              <a:ext cx="816" cy="144"/>
              <a:chOff x="672" y="1056"/>
              <a:chExt cx="816" cy="144"/>
            </a:xfrm>
          </p:grpSpPr>
          <p:sp>
            <p:nvSpPr>
              <p:cNvPr id="51327" name="Rectangle 17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51328" name="Rectangle 18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8</a:t>
                </a:r>
              </a:p>
            </p:txBody>
          </p:sp>
        </p:grpSp>
        <p:grpSp>
          <p:nvGrpSpPr>
            <p:cNvPr id="51297" name="Group 19"/>
            <p:cNvGrpSpPr>
              <a:grpSpLocks/>
            </p:cNvGrpSpPr>
            <p:nvPr/>
          </p:nvGrpSpPr>
          <p:grpSpPr bwMode="auto">
            <a:xfrm>
              <a:off x="672" y="1707"/>
              <a:ext cx="816" cy="144"/>
              <a:chOff x="672" y="1056"/>
              <a:chExt cx="816" cy="144"/>
            </a:xfrm>
          </p:grpSpPr>
          <p:sp>
            <p:nvSpPr>
              <p:cNvPr id="51325" name="Rectangle 20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5</a:t>
                </a:r>
              </a:p>
            </p:txBody>
          </p:sp>
          <p:sp>
            <p:nvSpPr>
              <p:cNvPr id="51326" name="Rectangle 21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0xFFF</a:t>
                </a:r>
              </a:p>
            </p:txBody>
          </p:sp>
        </p:grpSp>
        <p:grpSp>
          <p:nvGrpSpPr>
            <p:cNvPr id="51298" name="Group 22"/>
            <p:cNvGrpSpPr>
              <a:grpSpLocks/>
            </p:cNvGrpSpPr>
            <p:nvPr/>
          </p:nvGrpSpPr>
          <p:grpSpPr bwMode="auto">
            <a:xfrm>
              <a:off x="672" y="1872"/>
              <a:ext cx="816" cy="144"/>
              <a:chOff x="672" y="1056"/>
              <a:chExt cx="816" cy="144"/>
            </a:xfrm>
          </p:grpSpPr>
          <p:sp>
            <p:nvSpPr>
              <p:cNvPr id="51323" name="Rectangle 23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6</a:t>
                </a:r>
              </a:p>
            </p:txBody>
          </p:sp>
          <p:sp>
            <p:nvSpPr>
              <p:cNvPr id="51324" name="Rectangle 24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0xFFF</a:t>
                </a:r>
              </a:p>
            </p:txBody>
          </p:sp>
        </p:grpSp>
        <p:grpSp>
          <p:nvGrpSpPr>
            <p:cNvPr id="51299" name="Group 25"/>
            <p:cNvGrpSpPr>
              <a:grpSpLocks/>
            </p:cNvGrpSpPr>
            <p:nvPr/>
          </p:nvGrpSpPr>
          <p:grpSpPr bwMode="auto">
            <a:xfrm>
              <a:off x="678" y="2037"/>
              <a:ext cx="816" cy="144"/>
              <a:chOff x="672" y="1056"/>
              <a:chExt cx="816" cy="144"/>
            </a:xfrm>
          </p:grpSpPr>
          <p:sp>
            <p:nvSpPr>
              <p:cNvPr id="51321" name="Rectangle 26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7</a:t>
                </a:r>
              </a:p>
            </p:txBody>
          </p:sp>
          <p:sp>
            <p:nvSpPr>
              <p:cNvPr id="51322" name="Rectangle 27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0xFFF</a:t>
                </a:r>
              </a:p>
            </p:txBody>
          </p:sp>
        </p:grpSp>
        <p:grpSp>
          <p:nvGrpSpPr>
            <p:cNvPr id="51300" name="Group 28"/>
            <p:cNvGrpSpPr>
              <a:grpSpLocks/>
            </p:cNvGrpSpPr>
            <p:nvPr/>
          </p:nvGrpSpPr>
          <p:grpSpPr bwMode="auto">
            <a:xfrm>
              <a:off x="678" y="2199"/>
              <a:ext cx="816" cy="144"/>
              <a:chOff x="672" y="1056"/>
              <a:chExt cx="816" cy="144"/>
            </a:xfrm>
          </p:grpSpPr>
          <p:sp>
            <p:nvSpPr>
              <p:cNvPr id="51319" name="Rectangle 29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8</a:t>
                </a:r>
              </a:p>
            </p:txBody>
          </p:sp>
          <p:sp>
            <p:nvSpPr>
              <p:cNvPr id="51320" name="Rectangle 30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5</a:t>
                </a:r>
              </a:p>
            </p:txBody>
          </p:sp>
        </p:grpSp>
        <p:grpSp>
          <p:nvGrpSpPr>
            <p:cNvPr id="51301" name="Group 31"/>
            <p:cNvGrpSpPr>
              <a:grpSpLocks/>
            </p:cNvGrpSpPr>
            <p:nvPr/>
          </p:nvGrpSpPr>
          <p:grpSpPr bwMode="auto">
            <a:xfrm>
              <a:off x="678" y="2364"/>
              <a:ext cx="816" cy="144"/>
              <a:chOff x="672" y="1056"/>
              <a:chExt cx="816" cy="144"/>
            </a:xfrm>
          </p:grpSpPr>
          <p:sp>
            <p:nvSpPr>
              <p:cNvPr id="51317" name="Rectangle 32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9</a:t>
                </a:r>
              </a:p>
            </p:txBody>
          </p:sp>
          <p:sp>
            <p:nvSpPr>
              <p:cNvPr id="51318" name="Rectangle 33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0x000</a:t>
                </a:r>
              </a:p>
            </p:txBody>
          </p:sp>
        </p:grpSp>
        <p:sp>
          <p:nvSpPr>
            <p:cNvPr id="51302" name="Line 34"/>
            <p:cNvSpPr>
              <a:spLocks noChangeShapeType="1"/>
            </p:cNvSpPr>
            <p:nvPr/>
          </p:nvSpPr>
          <p:spPr bwMode="auto">
            <a:xfrm>
              <a:off x="1392" y="1152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3" name="Line 35"/>
            <p:cNvSpPr>
              <a:spLocks noChangeShapeType="1"/>
            </p:cNvSpPr>
            <p:nvPr/>
          </p:nvSpPr>
          <p:spPr bwMode="auto">
            <a:xfrm>
              <a:off x="1584" y="1152"/>
              <a:ext cx="0" cy="288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4" name="Line 36"/>
            <p:cNvSpPr>
              <a:spLocks noChangeShapeType="1"/>
            </p:cNvSpPr>
            <p:nvPr/>
          </p:nvSpPr>
          <p:spPr bwMode="auto">
            <a:xfrm flipH="1">
              <a:off x="1488" y="1432"/>
              <a:ext cx="96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5" name="Line 37"/>
            <p:cNvSpPr>
              <a:spLocks noChangeShapeType="1"/>
            </p:cNvSpPr>
            <p:nvPr/>
          </p:nvSpPr>
          <p:spPr bwMode="auto">
            <a:xfrm>
              <a:off x="1392" y="1296"/>
              <a:ext cx="240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6" name="Line 38"/>
            <p:cNvSpPr>
              <a:spLocks noChangeShapeType="1"/>
            </p:cNvSpPr>
            <p:nvPr/>
          </p:nvSpPr>
          <p:spPr bwMode="auto">
            <a:xfrm>
              <a:off x="1632" y="1296"/>
              <a:ext cx="0" cy="624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7" name="Line 39"/>
            <p:cNvSpPr>
              <a:spLocks noChangeShapeType="1"/>
            </p:cNvSpPr>
            <p:nvPr/>
          </p:nvSpPr>
          <p:spPr bwMode="auto">
            <a:xfrm flipH="1">
              <a:off x="1488" y="1912"/>
              <a:ext cx="144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8" name="Line 40"/>
            <p:cNvSpPr>
              <a:spLocks noChangeShapeType="1"/>
            </p:cNvSpPr>
            <p:nvPr/>
          </p:nvSpPr>
          <p:spPr bwMode="auto">
            <a:xfrm>
              <a:off x="1392" y="1584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9" name="Line 41"/>
            <p:cNvSpPr>
              <a:spLocks noChangeShapeType="1"/>
            </p:cNvSpPr>
            <p:nvPr/>
          </p:nvSpPr>
          <p:spPr bwMode="auto">
            <a:xfrm>
              <a:off x="1584" y="1584"/>
              <a:ext cx="0" cy="672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10" name="Line 42"/>
            <p:cNvSpPr>
              <a:spLocks noChangeShapeType="1"/>
            </p:cNvSpPr>
            <p:nvPr/>
          </p:nvSpPr>
          <p:spPr bwMode="auto">
            <a:xfrm flipH="1">
              <a:off x="1488" y="2248"/>
              <a:ext cx="96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11" name="Line 43"/>
            <p:cNvSpPr>
              <a:spLocks noChangeShapeType="1"/>
            </p:cNvSpPr>
            <p:nvPr/>
          </p:nvSpPr>
          <p:spPr bwMode="auto">
            <a:xfrm flipV="1">
              <a:off x="1392" y="2296"/>
              <a:ext cx="288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12" name="Line 44"/>
            <p:cNvSpPr>
              <a:spLocks noChangeShapeType="1"/>
            </p:cNvSpPr>
            <p:nvPr/>
          </p:nvSpPr>
          <p:spPr bwMode="auto">
            <a:xfrm>
              <a:off x="1680" y="1776"/>
              <a:ext cx="0" cy="528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13" name="Line 45"/>
            <p:cNvSpPr>
              <a:spLocks noChangeShapeType="1"/>
            </p:cNvSpPr>
            <p:nvPr/>
          </p:nvSpPr>
          <p:spPr bwMode="auto">
            <a:xfrm flipH="1">
              <a:off x="1488" y="1776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14" name="Rectangle 46"/>
            <p:cNvSpPr>
              <a:spLocks noChangeArrowheads="1"/>
            </p:cNvSpPr>
            <p:nvPr/>
          </p:nvSpPr>
          <p:spPr bwMode="auto">
            <a:xfrm>
              <a:off x="672" y="912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rgbClr val="0000FF"/>
                  </a:solidFill>
                  <a:latin typeface="Times New Roman" pitchFamily="18" charset="0"/>
                </a:rPr>
                <a:t>簇号</a:t>
              </a:r>
            </a:p>
          </p:txBody>
        </p:sp>
        <p:sp>
          <p:nvSpPr>
            <p:cNvPr id="51315" name="Rectangle 47"/>
            <p:cNvSpPr>
              <a:spLocks noChangeArrowheads="1"/>
            </p:cNvSpPr>
            <p:nvPr/>
          </p:nvSpPr>
          <p:spPr bwMode="auto">
            <a:xfrm>
              <a:off x="960" y="912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rgbClr val="0000FF"/>
                  </a:solidFill>
                  <a:latin typeface="Times New Roman" pitchFamily="18" charset="0"/>
                </a:rPr>
                <a:t>链指针</a:t>
              </a:r>
            </a:p>
          </p:txBody>
        </p:sp>
        <p:sp>
          <p:nvSpPr>
            <p:cNvPr id="51316" name="Rectangle 48"/>
            <p:cNvSpPr>
              <a:spLocks noChangeArrowheads="1"/>
            </p:cNvSpPr>
            <p:nvPr/>
          </p:nvSpPr>
          <p:spPr bwMode="auto">
            <a:xfrm>
              <a:off x="816" y="77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FAT</a:t>
              </a:r>
              <a:r>
                <a:rPr kumimoji="1" lang="zh-CN" altLang="en-US" sz="1600">
                  <a:solidFill>
                    <a:schemeClr val="tx2"/>
                  </a:solidFill>
                  <a:latin typeface="Times New Roman" pitchFamily="18" charset="0"/>
                </a:rPr>
                <a:t>表</a:t>
              </a:r>
            </a:p>
          </p:txBody>
        </p:sp>
      </p:grpSp>
      <p:grpSp>
        <p:nvGrpSpPr>
          <p:cNvPr id="602161" name="Group 49"/>
          <p:cNvGrpSpPr>
            <a:grpSpLocks/>
          </p:cNvGrpSpPr>
          <p:nvPr/>
        </p:nvGrpSpPr>
        <p:grpSpPr bwMode="auto">
          <a:xfrm>
            <a:off x="3352800" y="1397000"/>
            <a:ext cx="1447800" cy="1117600"/>
            <a:chOff x="2112" y="976"/>
            <a:chExt cx="912" cy="704"/>
          </a:xfrm>
        </p:grpSpPr>
        <p:sp>
          <p:nvSpPr>
            <p:cNvPr id="51285" name="Rectangle 50"/>
            <p:cNvSpPr>
              <a:spLocks noChangeArrowheads="1"/>
            </p:cNvSpPr>
            <p:nvPr/>
          </p:nvSpPr>
          <p:spPr bwMode="auto">
            <a:xfrm>
              <a:off x="2736" y="1408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1286" name="Rectangle 51"/>
            <p:cNvSpPr>
              <a:spLocks noChangeArrowheads="1"/>
            </p:cNvSpPr>
            <p:nvPr/>
          </p:nvSpPr>
          <p:spPr bwMode="auto">
            <a:xfrm>
              <a:off x="2128" y="976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 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X 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内容   </a:t>
              </a:r>
            </a:p>
          </p:txBody>
        </p:sp>
        <p:sp>
          <p:nvSpPr>
            <p:cNvPr id="51287" name="Rectangle 52"/>
            <p:cNvSpPr>
              <a:spLocks noChangeArrowheads="1"/>
            </p:cNvSpPr>
            <p:nvPr/>
          </p:nvSpPr>
          <p:spPr bwMode="auto">
            <a:xfrm>
              <a:off x="2720" y="1272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首簇号</a:t>
              </a:r>
            </a:p>
          </p:txBody>
        </p:sp>
        <p:sp>
          <p:nvSpPr>
            <p:cNvPr id="51288" name="Rectangle 53"/>
            <p:cNvSpPr>
              <a:spLocks noChangeArrowheads="1"/>
            </p:cNvSpPr>
            <p:nvPr/>
          </p:nvSpPr>
          <p:spPr bwMode="auto">
            <a:xfrm>
              <a:off x="2160" y="1536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latin typeface="Times New Roman" pitchFamily="18" charset="0"/>
                </a:rPr>
                <a:t>子目录</a:t>
              </a:r>
              <a:r>
                <a:rPr kumimoji="1" lang="en-US" altLang="zh-CN" sz="1600">
                  <a:latin typeface="Times New Roman" pitchFamily="18" charset="0"/>
                </a:rPr>
                <a:t>aa</a:t>
              </a:r>
            </a:p>
          </p:txBody>
        </p:sp>
        <p:sp>
          <p:nvSpPr>
            <p:cNvPr id="51289" name="Rectangle 54"/>
            <p:cNvSpPr>
              <a:spLocks noChangeArrowheads="1"/>
            </p:cNvSpPr>
            <p:nvPr/>
          </p:nvSpPr>
          <p:spPr bwMode="auto">
            <a:xfrm>
              <a:off x="2736" y="1536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51290" name="Rectangle 55"/>
            <p:cNvSpPr>
              <a:spLocks noChangeArrowheads="1"/>
            </p:cNvSpPr>
            <p:nvPr/>
          </p:nvSpPr>
          <p:spPr bwMode="auto">
            <a:xfrm>
              <a:off x="2160" y="1272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目录名</a:t>
              </a:r>
            </a:p>
          </p:txBody>
        </p:sp>
        <p:sp>
          <p:nvSpPr>
            <p:cNvPr id="51291" name="Rectangle 56"/>
            <p:cNvSpPr>
              <a:spLocks noChangeArrowheads="1"/>
            </p:cNvSpPr>
            <p:nvPr/>
          </p:nvSpPr>
          <p:spPr bwMode="auto">
            <a:xfrm>
              <a:off x="2112" y="1120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根目录项</a:t>
              </a:r>
            </a:p>
          </p:txBody>
        </p:sp>
        <p:sp>
          <p:nvSpPr>
            <p:cNvPr id="51292" name="Rectangle 57"/>
            <p:cNvSpPr>
              <a:spLocks noChangeArrowheads="1"/>
            </p:cNvSpPr>
            <p:nvPr/>
          </p:nvSpPr>
          <p:spPr bwMode="auto">
            <a:xfrm>
              <a:off x="2160" y="1408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a1</a:t>
              </a:r>
            </a:p>
          </p:txBody>
        </p:sp>
      </p:grpSp>
      <p:grpSp>
        <p:nvGrpSpPr>
          <p:cNvPr id="602170" name="Group 58"/>
          <p:cNvGrpSpPr>
            <a:grpSpLocks/>
          </p:cNvGrpSpPr>
          <p:nvPr/>
        </p:nvGrpSpPr>
        <p:grpSpPr bwMode="auto">
          <a:xfrm>
            <a:off x="5181600" y="1384300"/>
            <a:ext cx="1371600" cy="1358900"/>
            <a:chOff x="2160" y="1880"/>
            <a:chExt cx="864" cy="856"/>
          </a:xfrm>
        </p:grpSpPr>
        <p:sp>
          <p:nvSpPr>
            <p:cNvPr id="51275" name="Rectangle 59"/>
            <p:cNvSpPr>
              <a:spLocks noChangeArrowheads="1"/>
            </p:cNvSpPr>
            <p:nvPr/>
          </p:nvSpPr>
          <p:spPr bwMode="auto">
            <a:xfrm>
              <a:off x="2736" y="2304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51276" name="Rectangle 60"/>
            <p:cNvSpPr>
              <a:spLocks noChangeArrowheads="1"/>
            </p:cNvSpPr>
            <p:nvPr/>
          </p:nvSpPr>
          <p:spPr bwMode="auto">
            <a:xfrm>
              <a:off x="2160" y="1880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2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簇内容</a:t>
              </a:r>
            </a:p>
          </p:txBody>
        </p:sp>
        <p:sp>
          <p:nvSpPr>
            <p:cNvPr id="51277" name="Rectangle 61"/>
            <p:cNvSpPr>
              <a:spLocks noChangeArrowheads="1"/>
            </p:cNvSpPr>
            <p:nvPr/>
          </p:nvSpPr>
          <p:spPr bwMode="auto">
            <a:xfrm>
              <a:off x="2720" y="2168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首簇号</a:t>
              </a:r>
            </a:p>
          </p:txBody>
        </p:sp>
        <p:sp>
          <p:nvSpPr>
            <p:cNvPr id="51278" name="Rectangle 62"/>
            <p:cNvSpPr>
              <a:spLocks noChangeArrowheads="1"/>
            </p:cNvSpPr>
            <p:nvPr/>
          </p:nvSpPr>
          <p:spPr bwMode="auto">
            <a:xfrm>
              <a:off x="2160" y="243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子目录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bb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1279" name="Rectangle 63"/>
            <p:cNvSpPr>
              <a:spLocks noChangeArrowheads="1"/>
            </p:cNvSpPr>
            <p:nvPr/>
          </p:nvSpPr>
          <p:spPr bwMode="auto">
            <a:xfrm>
              <a:off x="2736" y="243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51280" name="Rectangle 64"/>
            <p:cNvSpPr>
              <a:spLocks noChangeArrowheads="1"/>
            </p:cNvSpPr>
            <p:nvPr/>
          </p:nvSpPr>
          <p:spPr bwMode="auto">
            <a:xfrm>
              <a:off x="2160" y="2168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目录名</a:t>
              </a:r>
            </a:p>
          </p:txBody>
        </p:sp>
        <p:sp>
          <p:nvSpPr>
            <p:cNvPr id="51281" name="Rectangle 65"/>
            <p:cNvSpPr>
              <a:spLocks noChangeArrowheads="1"/>
            </p:cNvSpPr>
            <p:nvPr/>
          </p:nvSpPr>
          <p:spPr bwMode="auto">
            <a:xfrm>
              <a:off x="2256" y="2024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子目录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aa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目录项</a:t>
              </a:r>
            </a:p>
          </p:txBody>
        </p:sp>
        <p:sp>
          <p:nvSpPr>
            <p:cNvPr id="51282" name="Rectangle 66"/>
            <p:cNvSpPr>
              <a:spLocks noChangeArrowheads="1"/>
            </p:cNvSpPr>
            <p:nvPr/>
          </p:nvSpPr>
          <p:spPr bwMode="auto">
            <a:xfrm>
              <a:off x="2160" y="2304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b1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1283" name="Rectangle 67"/>
            <p:cNvSpPr>
              <a:spLocks noChangeArrowheads="1"/>
            </p:cNvSpPr>
            <p:nvPr/>
          </p:nvSpPr>
          <p:spPr bwMode="auto">
            <a:xfrm>
              <a:off x="2160" y="259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子目录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b2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1284" name="Rectangle 68"/>
            <p:cNvSpPr>
              <a:spLocks noChangeArrowheads="1"/>
            </p:cNvSpPr>
            <p:nvPr/>
          </p:nvSpPr>
          <p:spPr bwMode="auto">
            <a:xfrm>
              <a:off x="2736" y="259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</a:t>
              </a:r>
            </a:p>
          </p:txBody>
        </p:sp>
      </p:grpSp>
      <p:grpSp>
        <p:nvGrpSpPr>
          <p:cNvPr id="602181" name="Group 69"/>
          <p:cNvGrpSpPr>
            <a:grpSpLocks/>
          </p:cNvGrpSpPr>
          <p:nvPr/>
        </p:nvGrpSpPr>
        <p:grpSpPr bwMode="auto">
          <a:xfrm>
            <a:off x="5181600" y="2819400"/>
            <a:ext cx="1371600" cy="1346200"/>
            <a:chOff x="4464" y="1016"/>
            <a:chExt cx="864" cy="848"/>
          </a:xfrm>
        </p:grpSpPr>
        <p:sp>
          <p:nvSpPr>
            <p:cNvPr id="51265" name="Rectangle 70"/>
            <p:cNvSpPr>
              <a:spLocks noChangeArrowheads="1"/>
            </p:cNvSpPr>
            <p:nvPr/>
          </p:nvSpPr>
          <p:spPr bwMode="auto">
            <a:xfrm>
              <a:off x="5040" y="143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51266" name="Rectangle 71"/>
            <p:cNvSpPr>
              <a:spLocks noChangeArrowheads="1"/>
            </p:cNvSpPr>
            <p:nvPr/>
          </p:nvSpPr>
          <p:spPr bwMode="auto">
            <a:xfrm>
              <a:off x="4464" y="1016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7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簇内容</a:t>
              </a:r>
            </a:p>
          </p:txBody>
        </p:sp>
        <p:sp>
          <p:nvSpPr>
            <p:cNvPr id="51267" name="Rectangle 72"/>
            <p:cNvSpPr>
              <a:spLocks noChangeArrowheads="1"/>
            </p:cNvSpPr>
            <p:nvPr/>
          </p:nvSpPr>
          <p:spPr bwMode="auto">
            <a:xfrm>
              <a:off x="5024" y="1296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首簇号</a:t>
              </a:r>
            </a:p>
          </p:txBody>
        </p:sp>
        <p:sp>
          <p:nvSpPr>
            <p:cNvPr id="51268" name="Rectangle 73"/>
            <p:cNvSpPr>
              <a:spLocks noChangeArrowheads="1"/>
            </p:cNvSpPr>
            <p:nvPr/>
          </p:nvSpPr>
          <p:spPr bwMode="auto">
            <a:xfrm>
              <a:off x="4464" y="1560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ccc.dat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1269" name="Rectangle 74"/>
            <p:cNvSpPr>
              <a:spLocks noChangeArrowheads="1"/>
            </p:cNvSpPr>
            <p:nvPr/>
          </p:nvSpPr>
          <p:spPr bwMode="auto">
            <a:xfrm>
              <a:off x="5040" y="1560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51270" name="Rectangle 75"/>
            <p:cNvSpPr>
              <a:spLocks noChangeArrowheads="1"/>
            </p:cNvSpPr>
            <p:nvPr/>
          </p:nvSpPr>
          <p:spPr bwMode="auto">
            <a:xfrm>
              <a:off x="4464" y="129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目录名</a:t>
              </a:r>
            </a:p>
          </p:txBody>
        </p:sp>
        <p:sp>
          <p:nvSpPr>
            <p:cNvPr id="51271" name="Rectangle 76"/>
            <p:cNvSpPr>
              <a:spLocks noChangeArrowheads="1"/>
            </p:cNvSpPr>
            <p:nvPr/>
          </p:nvSpPr>
          <p:spPr bwMode="auto">
            <a:xfrm>
              <a:off x="4560" y="1160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子目录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bb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目录项</a:t>
              </a:r>
            </a:p>
          </p:txBody>
        </p:sp>
        <p:sp>
          <p:nvSpPr>
            <p:cNvPr id="51272" name="Rectangle 77"/>
            <p:cNvSpPr>
              <a:spLocks noChangeArrowheads="1"/>
            </p:cNvSpPr>
            <p:nvPr/>
          </p:nvSpPr>
          <p:spPr bwMode="auto">
            <a:xfrm>
              <a:off x="4464" y="143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cc1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1273" name="Rectangle 78"/>
            <p:cNvSpPr>
              <a:spLocks noChangeArrowheads="1"/>
            </p:cNvSpPr>
            <p:nvPr/>
          </p:nvSpPr>
          <p:spPr bwMode="auto">
            <a:xfrm>
              <a:off x="4464" y="1720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cc2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1274" name="Rectangle 79"/>
            <p:cNvSpPr>
              <a:spLocks noChangeArrowheads="1"/>
            </p:cNvSpPr>
            <p:nvPr/>
          </p:nvSpPr>
          <p:spPr bwMode="auto">
            <a:xfrm>
              <a:off x="5040" y="1720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</a:t>
              </a:r>
            </a:p>
          </p:txBody>
        </p:sp>
      </p:grpSp>
      <p:grpSp>
        <p:nvGrpSpPr>
          <p:cNvPr id="602192" name="Group 80"/>
          <p:cNvGrpSpPr>
            <a:grpSpLocks/>
          </p:cNvGrpSpPr>
          <p:nvPr/>
        </p:nvGrpSpPr>
        <p:grpSpPr bwMode="auto">
          <a:xfrm>
            <a:off x="6858000" y="1524000"/>
            <a:ext cx="1219200" cy="990600"/>
            <a:chOff x="2592" y="2304"/>
            <a:chExt cx="768" cy="624"/>
          </a:xfrm>
        </p:grpSpPr>
        <p:sp>
          <p:nvSpPr>
            <p:cNvPr id="51261" name="Rectangle 81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4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簇内容</a:t>
              </a:r>
            </a:p>
          </p:txBody>
        </p:sp>
        <p:sp>
          <p:nvSpPr>
            <p:cNvPr id="51262" name="Rectangle 82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 …</a:t>
              </a:r>
            </a:p>
          </p:txBody>
        </p:sp>
        <p:sp>
          <p:nvSpPr>
            <p:cNvPr id="51263" name="Rectangle 83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文件数据</a:t>
              </a:r>
            </a:p>
          </p:txBody>
        </p:sp>
        <p:sp>
          <p:nvSpPr>
            <p:cNvPr id="51264" name="Rectangle 84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HELLO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02197" name="Group 85"/>
          <p:cNvGrpSpPr>
            <a:grpSpLocks/>
          </p:cNvGrpSpPr>
          <p:nvPr/>
        </p:nvGrpSpPr>
        <p:grpSpPr bwMode="auto">
          <a:xfrm>
            <a:off x="3429000" y="3048000"/>
            <a:ext cx="1219200" cy="990600"/>
            <a:chOff x="2592" y="2304"/>
            <a:chExt cx="768" cy="624"/>
          </a:xfrm>
        </p:grpSpPr>
        <p:sp>
          <p:nvSpPr>
            <p:cNvPr id="51257" name="Rectangle 86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5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簇内容</a:t>
              </a:r>
            </a:p>
          </p:txBody>
        </p:sp>
        <p:sp>
          <p:nvSpPr>
            <p:cNvPr id="51258" name="Rectangle 87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 …</a:t>
              </a:r>
            </a:p>
          </p:txBody>
        </p:sp>
        <p:sp>
          <p:nvSpPr>
            <p:cNvPr id="51259" name="Rectangle 88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文件数据</a:t>
              </a:r>
            </a:p>
          </p:txBody>
        </p:sp>
        <p:sp>
          <p:nvSpPr>
            <p:cNvPr id="51260" name="Rectangle 89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STUDENT</a:t>
              </a:r>
            </a:p>
          </p:txBody>
        </p:sp>
      </p:grpSp>
      <p:grpSp>
        <p:nvGrpSpPr>
          <p:cNvPr id="602202" name="Group 90"/>
          <p:cNvGrpSpPr>
            <a:grpSpLocks/>
          </p:cNvGrpSpPr>
          <p:nvPr/>
        </p:nvGrpSpPr>
        <p:grpSpPr bwMode="auto">
          <a:xfrm>
            <a:off x="6858000" y="3048000"/>
            <a:ext cx="1219200" cy="990600"/>
            <a:chOff x="2592" y="2304"/>
            <a:chExt cx="768" cy="624"/>
          </a:xfrm>
        </p:grpSpPr>
        <p:sp>
          <p:nvSpPr>
            <p:cNvPr id="51253" name="Rectangle 91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8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簇内容</a:t>
              </a:r>
            </a:p>
          </p:txBody>
        </p:sp>
        <p:sp>
          <p:nvSpPr>
            <p:cNvPr id="51254" name="Rectangle 92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 …</a:t>
              </a:r>
            </a:p>
          </p:txBody>
        </p:sp>
        <p:sp>
          <p:nvSpPr>
            <p:cNvPr id="51255" name="Rectangle 93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文件数据</a:t>
              </a:r>
            </a:p>
          </p:txBody>
        </p:sp>
        <p:sp>
          <p:nvSpPr>
            <p:cNvPr id="51256" name="Rectangle 94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EVERY</a:t>
              </a:r>
            </a:p>
          </p:txBody>
        </p:sp>
      </p:grpSp>
      <p:grpSp>
        <p:nvGrpSpPr>
          <p:cNvPr id="602207" name="Group 95"/>
          <p:cNvGrpSpPr>
            <a:grpSpLocks/>
          </p:cNvGrpSpPr>
          <p:nvPr/>
        </p:nvGrpSpPr>
        <p:grpSpPr bwMode="auto">
          <a:xfrm>
            <a:off x="3302000" y="2235200"/>
            <a:ext cx="2108200" cy="2794000"/>
            <a:chOff x="2080" y="1504"/>
            <a:chExt cx="1328" cy="1760"/>
          </a:xfrm>
        </p:grpSpPr>
        <p:sp>
          <p:nvSpPr>
            <p:cNvPr id="51251" name="Oval 96"/>
            <p:cNvSpPr>
              <a:spLocks noChangeArrowheads="1"/>
            </p:cNvSpPr>
            <p:nvPr/>
          </p:nvSpPr>
          <p:spPr bwMode="auto">
            <a:xfrm>
              <a:off x="2080" y="1504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1252" name="Oval 97"/>
            <p:cNvSpPr>
              <a:spLocks noChangeArrowheads="1"/>
            </p:cNvSpPr>
            <p:nvPr/>
          </p:nvSpPr>
          <p:spPr bwMode="auto">
            <a:xfrm>
              <a:off x="3264" y="3072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02210" name="Group 98"/>
          <p:cNvGrpSpPr>
            <a:grpSpLocks/>
          </p:cNvGrpSpPr>
          <p:nvPr/>
        </p:nvGrpSpPr>
        <p:grpSpPr bwMode="auto">
          <a:xfrm>
            <a:off x="4343400" y="2273300"/>
            <a:ext cx="533400" cy="2984500"/>
            <a:chOff x="2736" y="1528"/>
            <a:chExt cx="336" cy="1880"/>
          </a:xfrm>
        </p:grpSpPr>
        <p:sp>
          <p:nvSpPr>
            <p:cNvPr id="51249" name="Oval 99"/>
            <p:cNvSpPr>
              <a:spLocks noChangeArrowheads="1"/>
            </p:cNvSpPr>
            <p:nvPr/>
          </p:nvSpPr>
          <p:spPr bwMode="auto">
            <a:xfrm>
              <a:off x="2928" y="152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51250" name="Oval 100"/>
            <p:cNvSpPr>
              <a:spLocks noChangeArrowheads="1"/>
            </p:cNvSpPr>
            <p:nvPr/>
          </p:nvSpPr>
          <p:spPr bwMode="auto">
            <a:xfrm>
              <a:off x="2736" y="3216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2</a:t>
              </a:r>
            </a:p>
          </p:txBody>
        </p:sp>
      </p:grpSp>
      <p:grpSp>
        <p:nvGrpSpPr>
          <p:cNvPr id="602213" name="Group 101"/>
          <p:cNvGrpSpPr>
            <a:grpSpLocks/>
          </p:cNvGrpSpPr>
          <p:nvPr/>
        </p:nvGrpSpPr>
        <p:grpSpPr bwMode="auto">
          <a:xfrm>
            <a:off x="1066800" y="2057400"/>
            <a:ext cx="1295400" cy="3429000"/>
            <a:chOff x="672" y="1392"/>
            <a:chExt cx="816" cy="2160"/>
          </a:xfrm>
        </p:grpSpPr>
        <p:sp>
          <p:nvSpPr>
            <p:cNvPr id="51247" name="Oval 102"/>
            <p:cNvSpPr>
              <a:spLocks noChangeArrowheads="1"/>
            </p:cNvSpPr>
            <p:nvPr/>
          </p:nvSpPr>
          <p:spPr bwMode="auto">
            <a:xfrm>
              <a:off x="672" y="1392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51248" name="Oval 103"/>
            <p:cNvSpPr>
              <a:spLocks noChangeArrowheads="1"/>
            </p:cNvSpPr>
            <p:nvPr/>
          </p:nvSpPr>
          <p:spPr bwMode="auto">
            <a:xfrm>
              <a:off x="1344" y="3360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3</a:t>
              </a:r>
            </a:p>
          </p:txBody>
        </p:sp>
      </p:grpSp>
      <p:grpSp>
        <p:nvGrpSpPr>
          <p:cNvPr id="602216" name="Group 104"/>
          <p:cNvGrpSpPr>
            <a:grpSpLocks/>
          </p:cNvGrpSpPr>
          <p:nvPr/>
        </p:nvGrpSpPr>
        <p:grpSpPr bwMode="auto">
          <a:xfrm>
            <a:off x="5562600" y="1295400"/>
            <a:ext cx="838200" cy="4191000"/>
            <a:chOff x="3504" y="912"/>
            <a:chExt cx="528" cy="2640"/>
          </a:xfrm>
        </p:grpSpPr>
        <p:sp>
          <p:nvSpPr>
            <p:cNvPr id="51245" name="Oval 105"/>
            <p:cNvSpPr>
              <a:spLocks noChangeArrowheads="1"/>
            </p:cNvSpPr>
            <p:nvPr/>
          </p:nvSpPr>
          <p:spPr bwMode="auto">
            <a:xfrm>
              <a:off x="3888" y="912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51246" name="Oval 106"/>
            <p:cNvSpPr>
              <a:spLocks noChangeArrowheads="1"/>
            </p:cNvSpPr>
            <p:nvPr/>
          </p:nvSpPr>
          <p:spPr bwMode="auto">
            <a:xfrm>
              <a:off x="3504" y="3360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4</a:t>
              </a:r>
            </a:p>
          </p:txBody>
        </p:sp>
      </p:grpSp>
      <p:grpSp>
        <p:nvGrpSpPr>
          <p:cNvPr id="602219" name="Group 107"/>
          <p:cNvGrpSpPr>
            <a:grpSpLocks/>
          </p:cNvGrpSpPr>
          <p:nvPr/>
        </p:nvGrpSpPr>
        <p:grpSpPr bwMode="auto">
          <a:xfrm>
            <a:off x="4267200" y="2209800"/>
            <a:ext cx="2438400" cy="3505200"/>
            <a:chOff x="2688" y="1488"/>
            <a:chExt cx="1536" cy="2208"/>
          </a:xfrm>
        </p:grpSpPr>
        <p:sp>
          <p:nvSpPr>
            <p:cNvPr id="51243" name="Oval 108"/>
            <p:cNvSpPr>
              <a:spLocks noChangeArrowheads="1"/>
            </p:cNvSpPr>
            <p:nvPr/>
          </p:nvSpPr>
          <p:spPr bwMode="auto">
            <a:xfrm>
              <a:off x="4080" y="148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51244" name="Oval 109"/>
            <p:cNvSpPr>
              <a:spLocks noChangeArrowheads="1"/>
            </p:cNvSpPr>
            <p:nvPr/>
          </p:nvSpPr>
          <p:spPr bwMode="auto">
            <a:xfrm>
              <a:off x="2688" y="3504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6</a:t>
              </a:r>
            </a:p>
          </p:txBody>
        </p:sp>
      </p:grpSp>
      <p:grpSp>
        <p:nvGrpSpPr>
          <p:cNvPr id="602222" name="Group 110"/>
          <p:cNvGrpSpPr>
            <a:grpSpLocks/>
          </p:cNvGrpSpPr>
          <p:nvPr/>
        </p:nvGrpSpPr>
        <p:grpSpPr bwMode="auto">
          <a:xfrm>
            <a:off x="1143000" y="3352800"/>
            <a:ext cx="1219200" cy="2590800"/>
            <a:chOff x="720" y="2208"/>
            <a:chExt cx="768" cy="1632"/>
          </a:xfrm>
        </p:grpSpPr>
        <p:sp>
          <p:nvSpPr>
            <p:cNvPr id="51241" name="Oval 111"/>
            <p:cNvSpPr>
              <a:spLocks noChangeArrowheads="1"/>
            </p:cNvSpPr>
            <p:nvPr/>
          </p:nvSpPr>
          <p:spPr bwMode="auto">
            <a:xfrm>
              <a:off x="720" y="220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51242" name="Oval 112"/>
            <p:cNvSpPr>
              <a:spLocks noChangeArrowheads="1"/>
            </p:cNvSpPr>
            <p:nvPr/>
          </p:nvSpPr>
          <p:spPr bwMode="auto">
            <a:xfrm>
              <a:off x="1344" y="364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7</a:t>
              </a:r>
            </a:p>
          </p:txBody>
        </p:sp>
      </p:grpSp>
      <p:grpSp>
        <p:nvGrpSpPr>
          <p:cNvPr id="602225" name="Group 113"/>
          <p:cNvGrpSpPr>
            <a:grpSpLocks/>
          </p:cNvGrpSpPr>
          <p:nvPr/>
        </p:nvGrpSpPr>
        <p:grpSpPr bwMode="auto">
          <a:xfrm>
            <a:off x="5562600" y="2819400"/>
            <a:ext cx="838200" cy="3124200"/>
            <a:chOff x="3504" y="1872"/>
            <a:chExt cx="528" cy="1968"/>
          </a:xfrm>
        </p:grpSpPr>
        <p:sp>
          <p:nvSpPr>
            <p:cNvPr id="51239" name="Oval 114"/>
            <p:cNvSpPr>
              <a:spLocks noChangeArrowheads="1"/>
            </p:cNvSpPr>
            <p:nvPr/>
          </p:nvSpPr>
          <p:spPr bwMode="auto">
            <a:xfrm>
              <a:off x="3888" y="1872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51240" name="Oval 115"/>
            <p:cNvSpPr>
              <a:spLocks noChangeArrowheads="1"/>
            </p:cNvSpPr>
            <p:nvPr/>
          </p:nvSpPr>
          <p:spPr bwMode="auto">
            <a:xfrm>
              <a:off x="3504" y="364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8</a:t>
              </a:r>
            </a:p>
          </p:txBody>
        </p:sp>
      </p:grpSp>
      <p:grpSp>
        <p:nvGrpSpPr>
          <p:cNvPr id="602228" name="Group 116"/>
          <p:cNvGrpSpPr>
            <a:grpSpLocks/>
          </p:cNvGrpSpPr>
          <p:nvPr/>
        </p:nvGrpSpPr>
        <p:grpSpPr bwMode="auto">
          <a:xfrm>
            <a:off x="5029200" y="3657600"/>
            <a:ext cx="3962400" cy="2286000"/>
            <a:chOff x="3168" y="2400"/>
            <a:chExt cx="2496" cy="1440"/>
          </a:xfrm>
        </p:grpSpPr>
        <p:sp>
          <p:nvSpPr>
            <p:cNvPr id="51237" name="Oval 117"/>
            <p:cNvSpPr>
              <a:spLocks noChangeArrowheads="1"/>
            </p:cNvSpPr>
            <p:nvPr/>
          </p:nvSpPr>
          <p:spPr bwMode="auto">
            <a:xfrm>
              <a:off x="3168" y="2400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51238" name="Oval 118"/>
            <p:cNvSpPr>
              <a:spLocks noChangeArrowheads="1"/>
            </p:cNvSpPr>
            <p:nvPr/>
          </p:nvSpPr>
          <p:spPr bwMode="auto">
            <a:xfrm>
              <a:off x="5520" y="364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9</a:t>
              </a:r>
            </a:p>
          </p:txBody>
        </p:sp>
      </p:grpSp>
      <p:grpSp>
        <p:nvGrpSpPr>
          <p:cNvPr id="602231" name="Group 119"/>
          <p:cNvGrpSpPr>
            <a:grpSpLocks/>
          </p:cNvGrpSpPr>
          <p:nvPr/>
        </p:nvGrpSpPr>
        <p:grpSpPr bwMode="auto">
          <a:xfrm>
            <a:off x="4267200" y="3657600"/>
            <a:ext cx="2362200" cy="2540000"/>
            <a:chOff x="2688" y="2400"/>
            <a:chExt cx="1488" cy="1600"/>
          </a:xfrm>
        </p:grpSpPr>
        <p:sp>
          <p:nvSpPr>
            <p:cNvPr id="51235" name="Oval 120"/>
            <p:cNvSpPr>
              <a:spLocks noChangeArrowheads="1"/>
            </p:cNvSpPr>
            <p:nvPr/>
          </p:nvSpPr>
          <p:spPr bwMode="auto">
            <a:xfrm>
              <a:off x="4032" y="2400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51236" name="Oval 121"/>
            <p:cNvSpPr>
              <a:spLocks noChangeArrowheads="1"/>
            </p:cNvSpPr>
            <p:nvPr/>
          </p:nvSpPr>
          <p:spPr bwMode="auto">
            <a:xfrm>
              <a:off x="2688" y="380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10</a:t>
              </a:r>
            </a:p>
          </p:txBody>
        </p:sp>
      </p:grpSp>
      <p:grpSp>
        <p:nvGrpSpPr>
          <p:cNvPr id="602234" name="Group 122"/>
          <p:cNvGrpSpPr>
            <a:grpSpLocks/>
          </p:cNvGrpSpPr>
          <p:nvPr/>
        </p:nvGrpSpPr>
        <p:grpSpPr bwMode="auto">
          <a:xfrm>
            <a:off x="1066800" y="2590800"/>
            <a:ext cx="1295400" cy="3886200"/>
            <a:chOff x="672" y="1728"/>
            <a:chExt cx="816" cy="2448"/>
          </a:xfrm>
        </p:grpSpPr>
        <p:sp>
          <p:nvSpPr>
            <p:cNvPr id="51233" name="Oval 123"/>
            <p:cNvSpPr>
              <a:spLocks noChangeArrowheads="1"/>
            </p:cNvSpPr>
            <p:nvPr/>
          </p:nvSpPr>
          <p:spPr bwMode="auto">
            <a:xfrm>
              <a:off x="672" y="172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51234" name="Oval 124"/>
            <p:cNvSpPr>
              <a:spLocks noChangeArrowheads="1"/>
            </p:cNvSpPr>
            <p:nvPr/>
          </p:nvSpPr>
          <p:spPr bwMode="auto">
            <a:xfrm>
              <a:off x="1344" y="3984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11</a:t>
              </a:r>
            </a:p>
          </p:txBody>
        </p:sp>
      </p:grpSp>
      <p:grpSp>
        <p:nvGrpSpPr>
          <p:cNvPr id="602237" name="Group 125"/>
          <p:cNvGrpSpPr>
            <a:grpSpLocks/>
          </p:cNvGrpSpPr>
          <p:nvPr/>
        </p:nvGrpSpPr>
        <p:grpSpPr bwMode="auto">
          <a:xfrm>
            <a:off x="5334000" y="1752600"/>
            <a:ext cx="2590800" cy="4724400"/>
            <a:chOff x="3360" y="1200"/>
            <a:chExt cx="1632" cy="2976"/>
          </a:xfrm>
        </p:grpSpPr>
        <p:sp>
          <p:nvSpPr>
            <p:cNvPr id="51231" name="Oval 126"/>
            <p:cNvSpPr>
              <a:spLocks noChangeArrowheads="1"/>
            </p:cNvSpPr>
            <p:nvPr/>
          </p:nvSpPr>
          <p:spPr bwMode="auto">
            <a:xfrm>
              <a:off x="4848" y="1200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51232" name="Oval 127"/>
            <p:cNvSpPr>
              <a:spLocks noChangeArrowheads="1"/>
            </p:cNvSpPr>
            <p:nvPr/>
          </p:nvSpPr>
          <p:spPr bwMode="auto">
            <a:xfrm>
              <a:off x="3360" y="3984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12</a:t>
              </a:r>
            </a:p>
          </p:txBody>
        </p:sp>
      </p:grpSp>
      <p:grpSp>
        <p:nvGrpSpPr>
          <p:cNvPr id="602240" name="Group 128"/>
          <p:cNvGrpSpPr>
            <a:grpSpLocks/>
          </p:cNvGrpSpPr>
          <p:nvPr/>
        </p:nvGrpSpPr>
        <p:grpSpPr bwMode="auto">
          <a:xfrm>
            <a:off x="5638800" y="3238500"/>
            <a:ext cx="2286000" cy="3238500"/>
            <a:chOff x="3552" y="2136"/>
            <a:chExt cx="1440" cy="2040"/>
          </a:xfrm>
        </p:grpSpPr>
        <p:sp>
          <p:nvSpPr>
            <p:cNvPr id="51229" name="Oval 129"/>
            <p:cNvSpPr>
              <a:spLocks noChangeArrowheads="1"/>
            </p:cNvSpPr>
            <p:nvPr/>
          </p:nvSpPr>
          <p:spPr bwMode="auto">
            <a:xfrm>
              <a:off x="4848" y="2136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51230" name="Oval 130"/>
            <p:cNvSpPr>
              <a:spLocks noChangeArrowheads="1"/>
            </p:cNvSpPr>
            <p:nvPr/>
          </p:nvSpPr>
          <p:spPr bwMode="auto">
            <a:xfrm>
              <a:off x="3552" y="3984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13</a:t>
              </a:r>
            </a:p>
          </p:txBody>
        </p:sp>
      </p:grpSp>
      <p:grpSp>
        <p:nvGrpSpPr>
          <p:cNvPr id="602243" name="Group 131"/>
          <p:cNvGrpSpPr>
            <a:grpSpLocks/>
          </p:cNvGrpSpPr>
          <p:nvPr/>
        </p:nvGrpSpPr>
        <p:grpSpPr bwMode="auto">
          <a:xfrm>
            <a:off x="4267200" y="3200400"/>
            <a:ext cx="1905000" cy="3276600"/>
            <a:chOff x="2688" y="2112"/>
            <a:chExt cx="1200" cy="2064"/>
          </a:xfrm>
        </p:grpSpPr>
        <p:sp>
          <p:nvSpPr>
            <p:cNvPr id="51227" name="Oval 132"/>
            <p:cNvSpPr>
              <a:spLocks noChangeArrowheads="1"/>
            </p:cNvSpPr>
            <p:nvPr/>
          </p:nvSpPr>
          <p:spPr bwMode="auto">
            <a:xfrm>
              <a:off x="2688" y="2112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51228" name="Oval 133"/>
            <p:cNvSpPr>
              <a:spLocks noChangeArrowheads="1"/>
            </p:cNvSpPr>
            <p:nvPr/>
          </p:nvSpPr>
          <p:spPr bwMode="auto">
            <a:xfrm>
              <a:off x="3744" y="3984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14</a:t>
              </a:r>
            </a:p>
          </p:txBody>
        </p:sp>
      </p:grpSp>
      <p:grpSp>
        <p:nvGrpSpPr>
          <p:cNvPr id="602246" name="Group 134"/>
          <p:cNvGrpSpPr>
            <a:grpSpLocks/>
          </p:cNvGrpSpPr>
          <p:nvPr/>
        </p:nvGrpSpPr>
        <p:grpSpPr bwMode="auto">
          <a:xfrm>
            <a:off x="5105400" y="2209800"/>
            <a:ext cx="3581400" cy="3276600"/>
            <a:chOff x="3216" y="1488"/>
            <a:chExt cx="2256" cy="2064"/>
          </a:xfrm>
        </p:grpSpPr>
        <p:sp>
          <p:nvSpPr>
            <p:cNvPr id="51225" name="Oval 135"/>
            <p:cNvSpPr>
              <a:spLocks noChangeArrowheads="1"/>
            </p:cNvSpPr>
            <p:nvPr/>
          </p:nvSpPr>
          <p:spPr bwMode="auto">
            <a:xfrm>
              <a:off x="5328" y="3360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51226" name="Oval 136"/>
            <p:cNvSpPr>
              <a:spLocks noChangeArrowheads="1"/>
            </p:cNvSpPr>
            <p:nvPr/>
          </p:nvSpPr>
          <p:spPr bwMode="auto">
            <a:xfrm>
              <a:off x="3216" y="148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5</a:t>
              </a:r>
            </a:p>
          </p:txBody>
        </p:sp>
      </p:grpSp>
      <p:sp>
        <p:nvSpPr>
          <p:cNvPr id="51224" name="Rectangle 138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Windows</a:t>
            </a:r>
            <a:r>
              <a:rPr lang="zh-CN" altLang="en-US" smtClean="0"/>
              <a:t>的</a:t>
            </a:r>
            <a:r>
              <a:rPr lang="en-US" altLang="zh-CN" smtClean="0"/>
              <a:t>FAT</a:t>
            </a:r>
            <a:r>
              <a:rPr lang="zh-CN" altLang="en-US" smtClean="0"/>
              <a:t>文件系统实现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021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2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2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2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2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2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2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2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2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2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2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2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2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2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2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2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02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2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2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02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2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2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2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2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02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02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02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02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0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0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0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02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0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0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02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02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02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02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7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141" name="Group 5"/>
          <p:cNvGrpSpPr>
            <a:grpSpLocks/>
          </p:cNvGrpSpPr>
          <p:nvPr/>
        </p:nvGrpSpPr>
        <p:grpSpPr bwMode="auto">
          <a:xfrm>
            <a:off x="1219200" y="1524000"/>
            <a:ext cx="1752600" cy="2749550"/>
            <a:chOff x="672" y="776"/>
            <a:chExt cx="1008" cy="1732"/>
          </a:xfrm>
        </p:grpSpPr>
        <p:grpSp>
          <p:nvGrpSpPr>
            <p:cNvPr id="52276" name="Group 6"/>
            <p:cNvGrpSpPr>
              <a:grpSpLocks/>
            </p:cNvGrpSpPr>
            <p:nvPr/>
          </p:nvGrpSpPr>
          <p:grpSpPr bwMode="auto">
            <a:xfrm>
              <a:off x="672" y="1056"/>
              <a:ext cx="816" cy="144"/>
              <a:chOff x="672" y="1056"/>
              <a:chExt cx="816" cy="144"/>
            </a:xfrm>
          </p:grpSpPr>
          <p:sp>
            <p:nvSpPr>
              <p:cNvPr id="52316" name="Rectangle 7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2317" name="Rectangle 8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3</a:t>
                </a:r>
              </a:p>
            </p:txBody>
          </p:sp>
        </p:grpSp>
        <p:grpSp>
          <p:nvGrpSpPr>
            <p:cNvPr id="52277" name="Group 9"/>
            <p:cNvGrpSpPr>
              <a:grpSpLocks/>
            </p:cNvGrpSpPr>
            <p:nvPr/>
          </p:nvGrpSpPr>
          <p:grpSpPr bwMode="auto">
            <a:xfrm>
              <a:off x="672" y="1218"/>
              <a:ext cx="816" cy="144"/>
              <a:chOff x="672" y="1056"/>
              <a:chExt cx="816" cy="144"/>
            </a:xfrm>
          </p:grpSpPr>
          <p:sp>
            <p:nvSpPr>
              <p:cNvPr id="52314" name="Rectangle 10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52315" name="Rectangle 11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6</a:t>
                </a:r>
              </a:p>
            </p:txBody>
          </p:sp>
        </p:grpSp>
        <p:grpSp>
          <p:nvGrpSpPr>
            <p:cNvPr id="52278" name="Group 12"/>
            <p:cNvGrpSpPr>
              <a:grpSpLocks/>
            </p:cNvGrpSpPr>
            <p:nvPr/>
          </p:nvGrpSpPr>
          <p:grpSpPr bwMode="auto">
            <a:xfrm>
              <a:off x="672" y="1383"/>
              <a:ext cx="816" cy="144"/>
              <a:chOff x="672" y="1056"/>
              <a:chExt cx="816" cy="144"/>
            </a:xfrm>
          </p:grpSpPr>
          <p:sp>
            <p:nvSpPr>
              <p:cNvPr id="52312" name="Rectangle 13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52313" name="Rectangle 14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0xFFF</a:t>
                </a:r>
              </a:p>
            </p:txBody>
          </p:sp>
        </p:grpSp>
        <p:grpSp>
          <p:nvGrpSpPr>
            <p:cNvPr id="52279" name="Group 15"/>
            <p:cNvGrpSpPr>
              <a:grpSpLocks/>
            </p:cNvGrpSpPr>
            <p:nvPr/>
          </p:nvGrpSpPr>
          <p:grpSpPr bwMode="auto">
            <a:xfrm>
              <a:off x="672" y="1545"/>
              <a:ext cx="816" cy="144"/>
              <a:chOff x="672" y="1056"/>
              <a:chExt cx="816" cy="144"/>
            </a:xfrm>
          </p:grpSpPr>
          <p:sp>
            <p:nvSpPr>
              <p:cNvPr id="52310" name="Rectangle 16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52311" name="Rectangle 17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8</a:t>
                </a:r>
              </a:p>
            </p:txBody>
          </p:sp>
        </p:grpSp>
        <p:grpSp>
          <p:nvGrpSpPr>
            <p:cNvPr id="52280" name="Group 18"/>
            <p:cNvGrpSpPr>
              <a:grpSpLocks/>
            </p:cNvGrpSpPr>
            <p:nvPr/>
          </p:nvGrpSpPr>
          <p:grpSpPr bwMode="auto">
            <a:xfrm>
              <a:off x="672" y="1707"/>
              <a:ext cx="816" cy="144"/>
              <a:chOff x="672" y="1056"/>
              <a:chExt cx="816" cy="144"/>
            </a:xfrm>
          </p:grpSpPr>
          <p:sp>
            <p:nvSpPr>
              <p:cNvPr id="52308" name="Rectangle 19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5</a:t>
                </a:r>
              </a:p>
            </p:txBody>
          </p:sp>
          <p:sp>
            <p:nvSpPr>
              <p:cNvPr id="52309" name="Rectangle 20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0xFFF</a:t>
                </a:r>
              </a:p>
            </p:txBody>
          </p:sp>
        </p:grpSp>
        <p:grpSp>
          <p:nvGrpSpPr>
            <p:cNvPr id="52281" name="Group 21"/>
            <p:cNvGrpSpPr>
              <a:grpSpLocks/>
            </p:cNvGrpSpPr>
            <p:nvPr/>
          </p:nvGrpSpPr>
          <p:grpSpPr bwMode="auto">
            <a:xfrm>
              <a:off x="672" y="1872"/>
              <a:ext cx="816" cy="144"/>
              <a:chOff x="672" y="1056"/>
              <a:chExt cx="816" cy="144"/>
            </a:xfrm>
          </p:grpSpPr>
          <p:sp>
            <p:nvSpPr>
              <p:cNvPr id="52306" name="Rectangle 22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6</a:t>
                </a:r>
              </a:p>
            </p:txBody>
          </p:sp>
          <p:sp>
            <p:nvSpPr>
              <p:cNvPr id="52307" name="Rectangle 23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0xFFF</a:t>
                </a:r>
              </a:p>
            </p:txBody>
          </p:sp>
        </p:grpSp>
        <p:grpSp>
          <p:nvGrpSpPr>
            <p:cNvPr id="52282" name="Group 24"/>
            <p:cNvGrpSpPr>
              <a:grpSpLocks/>
            </p:cNvGrpSpPr>
            <p:nvPr/>
          </p:nvGrpSpPr>
          <p:grpSpPr bwMode="auto">
            <a:xfrm>
              <a:off x="678" y="2037"/>
              <a:ext cx="816" cy="144"/>
              <a:chOff x="672" y="1056"/>
              <a:chExt cx="816" cy="144"/>
            </a:xfrm>
          </p:grpSpPr>
          <p:sp>
            <p:nvSpPr>
              <p:cNvPr id="52304" name="Rectangle 25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7</a:t>
                </a:r>
              </a:p>
            </p:txBody>
          </p:sp>
          <p:sp>
            <p:nvSpPr>
              <p:cNvPr id="52305" name="Rectangle 26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0xFFF</a:t>
                </a:r>
              </a:p>
            </p:txBody>
          </p:sp>
        </p:grpSp>
        <p:grpSp>
          <p:nvGrpSpPr>
            <p:cNvPr id="52283" name="Group 27"/>
            <p:cNvGrpSpPr>
              <a:grpSpLocks/>
            </p:cNvGrpSpPr>
            <p:nvPr/>
          </p:nvGrpSpPr>
          <p:grpSpPr bwMode="auto">
            <a:xfrm>
              <a:off x="678" y="2199"/>
              <a:ext cx="816" cy="144"/>
              <a:chOff x="672" y="1056"/>
              <a:chExt cx="816" cy="144"/>
            </a:xfrm>
          </p:grpSpPr>
          <p:sp>
            <p:nvSpPr>
              <p:cNvPr id="52302" name="Rectangle 28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8</a:t>
                </a:r>
              </a:p>
            </p:txBody>
          </p:sp>
          <p:sp>
            <p:nvSpPr>
              <p:cNvPr id="52303" name="Rectangle 29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5</a:t>
                </a:r>
              </a:p>
            </p:txBody>
          </p:sp>
        </p:grpSp>
        <p:grpSp>
          <p:nvGrpSpPr>
            <p:cNvPr id="52284" name="Group 30"/>
            <p:cNvGrpSpPr>
              <a:grpSpLocks/>
            </p:cNvGrpSpPr>
            <p:nvPr/>
          </p:nvGrpSpPr>
          <p:grpSpPr bwMode="auto">
            <a:xfrm>
              <a:off x="678" y="2364"/>
              <a:ext cx="816" cy="144"/>
              <a:chOff x="672" y="1056"/>
              <a:chExt cx="816" cy="144"/>
            </a:xfrm>
          </p:grpSpPr>
          <p:sp>
            <p:nvSpPr>
              <p:cNvPr id="52300" name="Rectangle 31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9</a:t>
                </a:r>
              </a:p>
            </p:txBody>
          </p:sp>
          <p:sp>
            <p:nvSpPr>
              <p:cNvPr id="52301" name="Rectangle 32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itchFamily="2" charset="2"/>
                  <a:buChar char="n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itchFamily="2" charset="2"/>
                  <a:buChar char="l"/>
                  <a:defRPr sz="2800" b="1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itchFamily="18" charset="0"/>
                  <a:buChar char="–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itchFamily="18" charset="0"/>
                  <a:buChar char="»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itchFamily="18" charset="0"/>
                  </a:rPr>
                  <a:t>0x000</a:t>
                </a:r>
              </a:p>
            </p:txBody>
          </p:sp>
        </p:grpSp>
        <p:sp>
          <p:nvSpPr>
            <p:cNvPr id="52285" name="Line 33"/>
            <p:cNvSpPr>
              <a:spLocks noChangeShapeType="1"/>
            </p:cNvSpPr>
            <p:nvPr/>
          </p:nvSpPr>
          <p:spPr bwMode="auto">
            <a:xfrm>
              <a:off x="1392" y="1152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86" name="Line 34"/>
            <p:cNvSpPr>
              <a:spLocks noChangeShapeType="1"/>
            </p:cNvSpPr>
            <p:nvPr/>
          </p:nvSpPr>
          <p:spPr bwMode="auto">
            <a:xfrm>
              <a:off x="1584" y="1152"/>
              <a:ext cx="0" cy="288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87" name="Line 35"/>
            <p:cNvSpPr>
              <a:spLocks noChangeShapeType="1"/>
            </p:cNvSpPr>
            <p:nvPr/>
          </p:nvSpPr>
          <p:spPr bwMode="auto">
            <a:xfrm flipH="1">
              <a:off x="1488" y="1432"/>
              <a:ext cx="96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88" name="Line 36"/>
            <p:cNvSpPr>
              <a:spLocks noChangeShapeType="1"/>
            </p:cNvSpPr>
            <p:nvPr/>
          </p:nvSpPr>
          <p:spPr bwMode="auto">
            <a:xfrm>
              <a:off x="1392" y="1296"/>
              <a:ext cx="240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89" name="Line 37"/>
            <p:cNvSpPr>
              <a:spLocks noChangeShapeType="1"/>
            </p:cNvSpPr>
            <p:nvPr/>
          </p:nvSpPr>
          <p:spPr bwMode="auto">
            <a:xfrm>
              <a:off x="1632" y="1296"/>
              <a:ext cx="0" cy="624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0" name="Line 38"/>
            <p:cNvSpPr>
              <a:spLocks noChangeShapeType="1"/>
            </p:cNvSpPr>
            <p:nvPr/>
          </p:nvSpPr>
          <p:spPr bwMode="auto">
            <a:xfrm flipH="1">
              <a:off x="1488" y="1912"/>
              <a:ext cx="144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1" name="Line 39"/>
            <p:cNvSpPr>
              <a:spLocks noChangeShapeType="1"/>
            </p:cNvSpPr>
            <p:nvPr/>
          </p:nvSpPr>
          <p:spPr bwMode="auto">
            <a:xfrm>
              <a:off x="1392" y="1584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2" name="Line 40"/>
            <p:cNvSpPr>
              <a:spLocks noChangeShapeType="1"/>
            </p:cNvSpPr>
            <p:nvPr/>
          </p:nvSpPr>
          <p:spPr bwMode="auto">
            <a:xfrm>
              <a:off x="1584" y="1584"/>
              <a:ext cx="0" cy="672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3" name="Line 41"/>
            <p:cNvSpPr>
              <a:spLocks noChangeShapeType="1"/>
            </p:cNvSpPr>
            <p:nvPr/>
          </p:nvSpPr>
          <p:spPr bwMode="auto">
            <a:xfrm flipH="1">
              <a:off x="1488" y="2248"/>
              <a:ext cx="96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4" name="Line 42"/>
            <p:cNvSpPr>
              <a:spLocks noChangeShapeType="1"/>
            </p:cNvSpPr>
            <p:nvPr/>
          </p:nvSpPr>
          <p:spPr bwMode="auto">
            <a:xfrm flipV="1">
              <a:off x="1392" y="2296"/>
              <a:ext cx="288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5" name="Line 43"/>
            <p:cNvSpPr>
              <a:spLocks noChangeShapeType="1"/>
            </p:cNvSpPr>
            <p:nvPr/>
          </p:nvSpPr>
          <p:spPr bwMode="auto">
            <a:xfrm>
              <a:off x="1680" y="1776"/>
              <a:ext cx="0" cy="528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6" name="Line 44"/>
            <p:cNvSpPr>
              <a:spLocks noChangeShapeType="1"/>
            </p:cNvSpPr>
            <p:nvPr/>
          </p:nvSpPr>
          <p:spPr bwMode="auto">
            <a:xfrm flipH="1">
              <a:off x="1488" y="1776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7" name="Rectangle 45"/>
            <p:cNvSpPr>
              <a:spLocks noChangeArrowheads="1"/>
            </p:cNvSpPr>
            <p:nvPr/>
          </p:nvSpPr>
          <p:spPr bwMode="auto">
            <a:xfrm>
              <a:off x="672" y="912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rgbClr val="0000FF"/>
                  </a:solidFill>
                  <a:latin typeface="Times New Roman" pitchFamily="18" charset="0"/>
                </a:rPr>
                <a:t>簇号</a:t>
              </a:r>
            </a:p>
          </p:txBody>
        </p:sp>
        <p:sp>
          <p:nvSpPr>
            <p:cNvPr id="52298" name="Rectangle 46"/>
            <p:cNvSpPr>
              <a:spLocks noChangeArrowheads="1"/>
            </p:cNvSpPr>
            <p:nvPr/>
          </p:nvSpPr>
          <p:spPr bwMode="auto">
            <a:xfrm>
              <a:off x="960" y="912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rgbClr val="0000FF"/>
                  </a:solidFill>
                  <a:latin typeface="Times New Roman" pitchFamily="18" charset="0"/>
                </a:rPr>
                <a:t>链指针</a:t>
              </a:r>
            </a:p>
          </p:txBody>
        </p:sp>
        <p:sp>
          <p:nvSpPr>
            <p:cNvPr id="52299" name="Rectangle 47"/>
            <p:cNvSpPr>
              <a:spLocks noChangeArrowheads="1"/>
            </p:cNvSpPr>
            <p:nvPr/>
          </p:nvSpPr>
          <p:spPr bwMode="auto">
            <a:xfrm>
              <a:off x="816" y="77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FAT</a:t>
              </a:r>
              <a:r>
                <a:rPr kumimoji="1" lang="zh-CN" altLang="en-US" sz="1600">
                  <a:solidFill>
                    <a:schemeClr val="tx2"/>
                  </a:solidFill>
                  <a:latin typeface="Times New Roman" pitchFamily="18" charset="0"/>
                </a:rPr>
                <a:t>表</a:t>
              </a:r>
            </a:p>
          </p:txBody>
        </p:sp>
      </p:grpSp>
      <p:grpSp>
        <p:nvGrpSpPr>
          <p:cNvPr id="603184" name="Group 48"/>
          <p:cNvGrpSpPr>
            <a:grpSpLocks/>
          </p:cNvGrpSpPr>
          <p:nvPr/>
        </p:nvGrpSpPr>
        <p:grpSpPr bwMode="auto">
          <a:xfrm>
            <a:off x="3352800" y="1549400"/>
            <a:ext cx="1447800" cy="1117600"/>
            <a:chOff x="2112" y="976"/>
            <a:chExt cx="912" cy="704"/>
          </a:xfrm>
        </p:grpSpPr>
        <p:sp>
          <p:nvSpPr>
            <p:cNvPr id="52268" name="Rectangle 49"/>
            <p:cNvSpPr>
              <a:spLocks noChangeArrowheads="1"/>
            </p:cNvSpPr>
            <p:nvPr/>
          </p:nvSpPr>
          <p:spPr bwMode="auto">
            <a:xfrm>
              <a:off x="2736" y="1408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2269" name="Rectangle 50"/>
            <p:cNvSpPr>
              <a:spLocks noChangeArrowheads="1"/>
            </p:cNvSpPr>
            <p:nvPr/>
          </p:nvSpPr>
          <p:spPr bwMode="auto">
            <a:xfrm>
              <a:off x="2128" y="976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 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X 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内容   </a:t>
              </a:r>
            </a:p>
          </p:txBody>
        </p:sp>
        <p:sp>
          <p:nvSpPr>
            <p:cNvPr id="52270" name="Rectangle 51"/>
            <p:cNvSpPr>
              <a:spLocks noChangeArrowheads="1"/>
            </p:cNvSpPr>
            <p:nvPr/>
          </p:nvSpPr>
          <p:spPr bwMode="auto">
            <a:xfrm>
              <a:off x="2720" y="1272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首簇号</a:t>
              </a:r>
            </a:p>
          </p:txBody>
        </p:sp>
        <p:sp>
          <p:nvSpPr>
            <p:cNvPr id="52271" name="Rectangle 52"/>
            <p:cNvSpPr>
              <a:spLocks noChangeArrowheads="1"/>
            </p:cNvSpPr>
            <p:nvPr/>
          </p:nvSpPr>
          <p:spPr bwMode="auto">
            <a:xfrm>
              <a:off x="2160" y="1536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latin typeface="Times New Roman" pitchFamily="18" charset="0"/>
                </a:rPr>
                <a:t>子目录</a:t>
              </a:r>
              <a:r>
                <a:rPr kumimoji="1" lang="en-US" altLang="zh-CN" sz="1200">
                  <a:latin typeface="Times New Roman" pitchFamily="18" charset="0"/>
                </a:rPr>
                <a:t>aa</a:t>
              </a:r>
            </a:p>
          </p:txBody>
        </p:sp>
        <p:sp>
          <p:nvSpPr>
            <p:cNvPr id="52272" name="Rectangle 53"/>
            <p:cNvSpPr>
              <a:spLocks noChangeArrowheads="1"/>
            </p:cNvSpPr>
            <p:nvPr/>
          </p:nvSpPr>
          <p:spPr bwMode="auto">
            <a:xfrm>
              <a:off x="2736" y="1536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52273" name="Rectangle 54"/>
            <p:cNvSpPr>
              <a:spLocks noChangeArrowheads="1"/>
            </p:cNvSpPr>
            <p:nvPr/>
          </p:nvSpPr>
          <p:spPr bwMode="auto">
            <a:xfrm>
              <a:off x="2160" y="1272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目录名</a:t>
              </a:r>
            </a:p>
          </p:txBody>
        </p:sp>
        <p:sp>
          <p:nvSpPr>
            <p:cNvPr id="52274" name="Rectangle 55"/>
            <p:cNvSpPr>
              <a:spLocks noChangeArrowheads="1"/>
            </p:cNvSpPr>
            <p:nvPr/>
          </p:nvSpPr>
          <p:spPr bwMode="auto">
            <a:xfrm>
              <a:off x="2112" y="1120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根目录项</a:t>
              </a:r>
            </a:p>
          </p:txBody>
        </p:sp>
        <p:sp>
          <p:nvSpPr>
            <p:cNvPr id="52275" name="Rectangle 56"/>
            <p:cNvSpPr>
              <a:spLocks noChangeArrowheads="1"/>
            </p:cNvSpPr>
            <p:nvPr/>
          </p:nvSpPr>
          <p:spPr bwMode="auto">
            <a:xfrm>
              <a:off x="2160" y="1408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a1</a:t>
              </a:r>
            </a:p>
          </p:txBody>
        </p:sp>
      </p:grpSp>
      <p:grpSp>
        <p:nvGrpSpPr>
          <p:cNvPr id="603193" name="Group 57"/>
          <p:cNvGrpSpPr>
            <a:grpSpLocks/>
          </p:cNvGrpSpPr>
          <p:nvPr/>
        </p:nvGrpSpPr>
        <p:grpSpPr bwMode="auto">
          <a:xfrm>
            <a:off x="5181600" y="1536700"/>
            <a:ext cx="1371600" cy="1358900"/>
            <a:chOff x="2160" y="1880"/>
            <a:chExt cx="864" cy="856"/>
          </a:xfrm>
        </p:grpSpPr>
        <p:sp>
          <p:nvSpPr>
            <p:cNvPr id="52258" name="Rectangle 58"/>
            <p:cNvSpPr>
              <a:spLocks noChangeArrowheads="1"/>
            </p:cNvSpPr>
            <p:nvPr/>
          </p:nvSpPr>
          <p:spPr bwMode="auto">
            <a:xfrm>
              <a:off x="2736" y="2304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52259" name="Rectangle 59"/>
            <p:cNvSpPr>
              <a:spLocks noChangeArrowheads="1"/>
            </p:cNvSpPr>
            <p:nvPr/>
          </p:nvSpPr>
          <p:spPr bwMode="auto">
            <a:xfrm>
              <a:off x="2160" y="1880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2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簇内容</a:t>
              </a:r>
            </a:p>
          </p:txBody>
        </p:sp>
        <p:sp>
          <p:nvSpPr>
            <p:cNvPr id="52260" name="Rectangle 60"/>
            <p:cNvSpPr>
              <a:spLocks noChangeArrowheads="1"/>
            </p:cNvSpPr>
            <p:nvPr/>
          </p:nvSpPr>
          <p:spPr bwMode="auto">
            <a:xfrm>
              <a:off x="2720" y="2168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首簇号</a:t>
              </a:r>
            </a:p>
          </p:txBody>
        </p:sp>
        <p:sp>
          <p:nvSpPr>
            <p:cNvPr id="52261" name="Rectangle 61"/>
            <p:cNvSpPr>
              <a:spLocks noChangeArrowheads="1"/>
            </p:cNvSpPr>
            <p:nvPr/>
          </p:nvSpPr>
          <p:spPr bwMode="auto">
            <a:xfrm>
              <a:off x="2160" y="243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子目录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bb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2262" name="Rectangle 62"/>
            <p:cNvSpPr>
              <a:spLocks noChangeArrowheads="1"/>
            </p:cNvSpPr>
            <p:nvPr/>
          </p:nvSpPr>
          <p:spPr bwMode="auto">
            <a:xfrm>
              <a:off x="2736" y="243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52263" name="Rectangle 63"/>
            <p:cNvSpPr>
              <a:spLocks noChangeArrowheads="1"/>
            </p:cNvSpPr>
            <p:nvPr/>
          </p:nvSpPr>
          <p:spPr bwMode="auto">
            <a:xfrm>
              <a:off x="2160" y="2168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目录名</a:t>
              </a:r>
            </a:p>
          </p:txBody>
        </p:sp>
        <p:sp>
          <p:nvSpPr>
            <p:cNvPr id="52264" name="Rectangle 64"/>
            <p:cNvSpPr>
              <a:spLocks noChangeArrowheads="1"/>
            </p:cNvSpPr>
            <p:nvPr/>
          </p:nvSpPr>
          <p:spPr bwMode="auto">
            <a:xfrm>
              <a:off x="2256" y="2024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子目录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aa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目录项</a:t>
              </a:r>
            </a:p>
          </p:txBody>
        </p:sp>
        <p:sp>
          <p:nvSpPr>
            <p:cNvPr id="52265" name="Rectangle 65"/>
            <p:cNvSpPr>
              <a:spLocks noChangeArrowheads="1"/>
            </p:cNvSpPr>
            <p:nvPr/>
          </p:nvSpPr>
          <p:spPr bwMode="auto">
            <a:xfrm>
              <a:off x="2160" y="2304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b1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2266" name="Rectangle 66"/>
            <p:cNvSpPr>
              <a:spLocks noChangeArrowheads="1"/>
            </p:cNvSpPr>
            <p:nvPr/>
          </p:nvSpPr>
          <p:spPr bwMode="auto">
            <a:xfrm>
              <a:off x="2160" y="259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子目录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b2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2267" name="Rectangle 67"/>
            <p:cNvSpPr>
              <a:spLocks noChangeArrowheads="1"/>
            </p:cNvSpPr>
            <p:nvPr/>
          </p:nvSpPr>
          <p:spPr bwMode="auto">
            <a:xfrm>
              <a:off x="2736" y="259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</a:t>
              </a:r>
            </a:p>
          </p:txBody>
        </p:sp>
      </p:grpSp>
      <p:grpSp>
        <p:nvGrpSpPr>
          <p:cNvPr id="603204" name="Group 68"/>
          <p:cNvGrpSpPr>
            <a:grpSpLocks/>
          </p:cNvGrpSpPr>
          <p:nvPr/>
        </p:nvGrpSpPr>
        <p:grpSpPr bwMode="auto">
          <a:xfrm>
            <a:off x="5181600" y="2971800"/>
            <a:ext cx="1371600" cy="1346200"/>
            <a:chOff x="4464" y="1016"/>
            <a:chExt cx="864" cy="848"/>
          </a:xfrm>
        </p:grpSpPr>
        <p:sp>
          <p:nvSpPr>
            <p:cNvPr id="52248" name="Rectangle 69"/>
            <p:cNvSpPr>
              <a:spLocks noChangeArrowheads="1"/>
            </p:cNvSpPr>
            <p:nvPr/>
          </p:nvSpPr>
          <p:spPr bwMode="auto">
            <a:xfrm>
              <a:off x="5040" y="143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52249" name="Rectangle 70"/>
            <p:cNvSpPr>
              <a:spLocks noChangeArrowheads="1"/>
            </p:cNvSpPr>
            <p:nvPr/>
          </p:nvSpPr>
          <p:spPr bwMode="auto">
            <a:xfrm>
              <a:off x="4464" y="1016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7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簇内容</a:t>
              </a:r>
            </a:p>
          </p:txBody>
        </p:sp>
        <p:sp>
          <p:nvSpPr>
            <p:cNvPr id="52250" name="Rectangle 71"/>
            <p:cNvSpPr>
              <a:spLocks noChangeArrowheads="1"/>
            </p:cNvSpPr>
            <p:nvPr/>
          </p:nvSpPr>
          <p:spPr bwMode="auto">
            <a:xfrm>
              <a:off x="5024" y="1296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首簇号</a:t>
              </a:r>
            </a:p>
          </p:txBody>
        </p:sp>
        <p:sp>
          <p:nvSpPr>
            <p:cNvPr id="52251" name="Rectangle 72"/>
            <p:cNvSpPr>
              <a:spLocks noChangeArrowheads="1"/>
            </p:cNvSpPr>
            <p:nvPr/>
          </p:nvSpPr>
          <p:spPr bwMode="auto">
            <a:xfrm>
              <a:off x="4464" y="1560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ccc.dat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2252" name="Rectangle 73"/>
            <p:cNvSpPr>
              <a:spLocks noChangeArrowheads="1"/>
            </p:cNvSpPr>
            <p:nvPr/>
          </p:nvSpPr>
          <p:spPr bwMode="auto">
            <a:xfrm>
              <a:off x="5040" y="1560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52253" name="Rectangle 74"/>
            <p:cNvSpPr>
              <a:spLocks noChangeArrowheads="1"/>
            </p:cNvSpPr>
            <p:nvPr/>
          </p:nvSpPr>
          <p:spPr bwMode="auto">
            <a:xfrm>
              <a:off x="4464" y="129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目录名</a:t>
              </a:r>
            </a:p>
          </p:txBody>
        </p:sp>
        <p:sp>
          <p:nvSpPr>
            <p:cNvPr id="52254" name="Rectangle 75"/>
            <p:cNvSpPr>
              <a:spLocks noChangeArrowheads="1"/>
            </p:cNvSpPr>
            <p:nvPr/>
          </p:nvSpPr>
          <p:spPr bwMode="auto">
            <a:xfrm>
              <a:off x="4560" y="1160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子目录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bb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目录项</a:t>
              </a:r>
            </a:p>
          </p:txBody>
        </p:sp>
        <p:sp>
          <p:nvSpPr>
            <p:cNvPr id="52255" name="Rectangle 76"/>
            <p:cNvSpPr>
              <a:spLocks noChangeArrowheads="1"/>
            </p:cNvSpPr>
            <p:nvPr/>
          </p:nvSpPr>
          <p:spPr bwMode="auto">
            <a:xfrm>
              <a:off x="4464" y="143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cc1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2256" name="Rectangle 77"/>
            <p:cNvSpPr>
              <a:spLocks noChangeArrowheads="1"/>
            </p:cNvSpPr>
            <p:nvPr/>
          </p:nvSpPr>
          <p:spPr bwMode="auto">
            <a:xfrm>
              <a:off x="4464" y="1720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cc2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52257" name="Rectangle 78"/>
            <p:cNvSpPr>
              <a:spLocks noChangeArrowheads="1"/>
            </p:cNvSpPr>
            <p:nvPr/>
          </p:nvSpPr>
          <p:spPr bwMode="auto">
            <a:xfrm>
              <a:off x="5040" y="1720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</a:t>
              </a:r>
            </a:p>
          </p:txBody>
        </p:sp>
      </p:grpSp>
      <p:grpSp>
        <p:nvGrpSpPr>
          <p:cNvPr id="603215" name="Group 79"/>
          <p:cNvGrpSpPr>
            <a:grpSpLocks/>
          </p:cNvGrpSpPr>
          <p:nvPr/>
        </p:nvGrpSpPr>
        <p:grpSpPr bwMode="auto">
          <a:xfrm>
            <a:off x="6858000" y="1676400"/>
            <a:ext cx="1219200" cy="990600"/>
            <a:chOff x="2592" y="2304"/>
            <a:chExt cx="768" cy="624"/>
          </a:xfrm>
        </p:grpSpPr>
        <p:sp>
          <p:nvSpPr>
            <p:cNvPr id="52244" name="Rectangle 80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4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簇内容</a:t>
              </a:r>
            </a:p>
          </p:txBody>
        </p:sp>
        <p:sp>
          <p:nvSpPr>
            <p:cNvPr id="52245" name="Rectangle 81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 …</a:t>
              </a:r>
            </a:p>
          </p:txBody>
        </p:sp>
        <p:sp>
          <p:nvSpPr>
            <p:cNvPr id="52246" name="Rectangle 82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文件数据</a:t>
              </a:r>
            </a:p>
          </p:txBody>
        </p:sp>
        <p:sp>
          <p:nvSpPr>
            <p:cNvPr id="52247" name="Rectangle 83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HELLO</a:t>
              </a:r>
              <a:endParaRPr kumimoji="1" lang="en-US" altLang="zh-CN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03220" name="Group 84"/>
          <p:cNvGrpSpPr>
            <a:grpSpLocks/>
          </p:cNvGrpSpPr>
          <p:nvPr/>
        </p:nvGrpSpPr>
        <p:grpSpPr bwMode="auto">
          <a:xfrm>
            <a:off x="3429000" y="3200400"/>
            <a:ext cx="1219200" cy="990600"/>
            <a:chOff x="2592" y="2304"/>
            <a:chExt cx="768" cy="624"/>
          </a:xfrm>
        </p:grpSpPr>
        <p:sp>
          <p:nvSpPr>
            <p:cNvPr id="52240" name="Rectangle 85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5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簇内容</a:t>
              </a:r>
            </a:p>
          </p:txBody>
        </p:sp>
        <p:sp>
          <p:nvSpPr>
            <p:cNvPr id="52241" name="Rectangle 86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 …</a:t>
              </a:r>
            </a:p>
          </p:txBody>
        </p:sp>
        <p:sp>
          <p:nvSpPr>
            <p:cNvPr id="52242" name="Rectangle 87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文件数据</a:t>
              </a:r>
            </a:p>
          </p:txBody>
        </p:sp>
        <p:sp>
          <p:nvSpPr>
            <p:cNvPr id="52243" name="Rectangle 88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STUDENT</a:t>
              </a:r>
            </a:p>
          </p:txBody>
        </p:sp>
      </p:grpSp>
      <p:grpSp>
        <p:nvGrpSpPr>
          <p:cNvPr id="603225" name="Group 89"/>
          <p:cNvGrpSpPr>
            <a:grpSpLocks/>
          </p:cNvGrpSpPr>
          <p:nvPr/>
        </p:nvGrpSpPr>
        <p:grpSpPr bwMode="auto">
          <a:xfrm>
            <a:off x="6858000" y="3200400"/>
            <a:ext cx="1219200" cy="990600"/>
            <a:chOff x="2592" y="2304"/>
            <a:chExt cx="768" cy="624"/>
          </a:xfrm>
        </p:grpSpPr>
        <p:sp>
          <p:nvSpPr>
            <p:cNvPr id="52236" name="Rectangle 90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itchFamily="18" charset="0"/>
                </a:rPr>
                <a:t>8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itchFamily="18" charset="0"/>
                </a:rPr>
                <a:t>簇内容</a:t>
              </a:r>
            </a:p>
          </p:txBody>
        </p:sp>
        <p:sp>
          <p:nvSpPr>
            <p:cNvPr id="52237" name="Rectangle 91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itchFamily="18" charset="0"/>
                </a:rPr>
                <a:t>… …</a:t>
              </a:r>
            </a:p>
          </p:txBody>
        </p:sp>
        <p:sp>
          <p:nvSpPr>
            <p:cNvPr id="52238" name="Rectangle 92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itchFamily="18" charset="0"/>
                </a:rPr>
                <a:t>文件数据</a:t>
              </a:r>
            </a:p>
          </p:txBody>
        </p:sp>
        <p:sp>
          <p:nvSpPr>
            <p:cNvPr id="52239" name="Rectangle 93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itchFamily="18" charset="0"/>
                </a:rPr>
                <a:t>EVERY</a:t>
              </a:r>
            </a:p>
          </p:txBody>
        </p:sp>
      </p:grpSp>
      <p:sp>
        <p:nvSpPr>
          <p:cNvPr id="603230" name="Rectangle 94"/>
          <p:cNvSpPr>
            <a:spLocks noChangeArrowheads="1"/>
          </p:cNvSpPr>
          <p:nvPr/>
        </p:nvSpPr>
        <p:spPr bwMode="auto">
          <a:xfrm>
            <a:off x="1752600" y="4800600"/>
            <a:ext cx="5867400" cy="10668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914400" indent="-4572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0000FF"/>
                </a:solidFill>
                <a:latin typeface="Times New Roman" pitchFamily="18" charset="0"/>
              </a:rPr>
              <a:t>                   </a:t>
            </a:r>
            <a:r>
              <a:rPr kumimoji="1" lang="zh-CN" altLang="en-US" sz="1800">
                <a:solidFill>
                  <a:srgbClr val="0000FF"/>
                </a:solidFill>
                <a:latin typeface="Times New Roman" pitchFamily="18" charset="0"/>
              </a:rPr>
              <a:t>文件删除过程：删除文件</a:t>
            </a:r>
            <a:r>
              <a:rPr kumimoji="1" lang="en-US" altLang="zh-CN" sz="1800">
                <a:solidFill>
                  <a:srgbClr val="0000FF"/>
                </a:solidFill>
                <a:latin typeface="Times New Roman" pitchFamily="18" charset="0"/>
              </a:rPr>
              <a:t>\aa\bb\ccc.dat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0000FF"/>
                </a:solidFill>
                <a:latin typeface="Times New Roman" pitchFamily="18" charset="0"/>
              </a:rPr>
              <a:t>                   </a:t>
            </a:r>
            <a:r>
              <a:rPr kumimoji="1" lang="zh-CN" altLang="en-US" sz="1800">
                <a:solidFill>
                  <a:srgbClr val="0000FF"/>
                </a:solidFill>
                <a:latin typeface="Times New Roman" pitchFamily="18" charset="0"/>
              </a:rPr>
              <a:t>文件建立过程：建立新文件</a:t>
            </a:r>
            <a:r>
              <a:rPr kumimoji="1" lang="en-US" altLang="zh-CN" sz="1800">
                <a:solidFill>
                  <a:srgbClr val="0000FF"/>
                </a:solidFill>
                <a:latin typeface="Times New Roman" pitchFamily="18" charset="0"/>
              </a:rPr>
              <a:t>\aa\fgx.txt</a:t>
            </a:r>
            <a:endParaRPr kumimoji="1" lang="en-US" altLang="zh-CN" sz="1600">
              <a:latin typeface="Times New Roman" pitchFamily="18" charset="0"/>
            </a:endParaRPr>
          </a:p>
        </p:txBody>
      </p:sp>
      <p:sp>
        <p:nvSpPr>
          <p:cNvPr id="603231" name="Oval 95" descr="Water lilies"/>
          <p:cNvSpPr>
            <a:spLocks noChangeArrowheads="1"/>
          </p:cNvSpPr>
          <p:nvPr/>
        </p:nvSpPr>
        <p:spPr bwMode="auto">
          <a:xfrm>
            <a:off x="2133600" y="5181600"/>
            <a:ext cx="685800" cy="304800"/>
          </a:xfrm>
          <a:prstGeom prst="ellipse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200">
                <a:solidFill>
                  <a:srgbClr val="CC0000"/>
                </a:solidFill>
                <a:latin typeface="Times New Roman" pitchFamily="18" charset="0"/>
              </a:rPr>
              <a:t>??</a:t>
            </a:r>
          </a:p>
        </p:txBody>
      </p:sp>
      <p:sp>
        <p:nvSpPr>
          <p:cNvPr id="52235" name="Rectangle 97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Windows</a:t>
            </a:r>
            <a:r>
              <a:rPr lang="zh-CN" altLang="en-US" smtClean="0"/>
              <a:t>的</a:t>
            </a:r>
            <a:r>
              <a:rPr lang="en-US" altLang="zh-CN" smtClean="0"/>
              <a:t>FAT</a:t>
            </a:r>
            <a:r>
              <a:rPr lang="zh-CN" altLang="en-US" smtClean="0"/>
              <a:t>文件系统实现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3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3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3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3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3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3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3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3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3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3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3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3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6032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3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3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230" grpId="0" animBg="1" autoUpdateAnimBg="0"/>
      <p:bldP spid="603231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FAT32</a:t>
            </a:r>
            <a:r>
              <a:rPr lang="zh-CN" altLang="en-US" dirty="0"/>
              <a:t>优</a:t>
            </a:r>
            <a:r>
              <a:rPr lang="zh-CN" altLang="en-US" dirty="0" smtClean="0"/>
              <a:t>盘文件夹测试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FAT32</a:t>
            </a:r>
            <a:r>
              <a:rPr lang="zh-CN" altLang="en-US" dirty="0" smtClean="0"/>
              <a:t>优盘建立</a:t>
            </a:r>
            <a:r>
              <a:rPr lang="en-US" altLang="zh-CN" dirty="0" smtClean="0"/>
              <a:t>644</a:t>
            </a:r>
            <a:r>
              <a:rPr lang="zh-CN" altLang="en-US" dirty="0" smtClean="0"/>
              <a:t>个文件夹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77292"/>
            <a:ext cx="3590476" cy="43238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24" y="2057400"/>
            <a:ext cx="3590476" cy="43238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12" y="2237508"/>
            <a:ext cx="3590476" cy="43238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15000" y="914400"/>
            <a:ext cx="36646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36080384-25447168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644/1024=16k</a:t>
            </a:r>
            <a:r>
              <a:rPr lang="zh-CN" altLang="en-US" dirty="0" smtClean="0">
                <a:solidFill>
                  <a:srgbClr val="FF0000"/>
                </a:solidFill>
              </a:rPr>
              <a:t>？？？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ChangeArrowheads="1"/>
          </p:cNvSpPr>
          <p:nvPr/>
        </p:nvSpPr>
        <p:spPr bwMode="auto">
          <a:xfrm>
            <a:off x="685800" y="1295400"/>
            <a:ext cx="7772400" cy="48768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itchFamily="2" charset="2"/>
              <a:buNone/>
            </a:pPr>
            <a:endParaRPr kumimoji="1" lang="en-US" altLang="zh-CN" sz="800" dirty="0">
              <a:solidFill>
                <a:srgbClr val="0000FF"/>
              </a:solidFill>
              <a:latin typeface="Times New Roman" pitchFamily="18" charset="0"/>
            </a:endParaRPr>
          </a:p>
          <a:p>
            <a:pPr algn="just" eaLnBrk="1" hangingPunct="1">
              <a:buClrTx/>
              <a:buSzTx/>
              <a:buFont typeface="Wingdings" pitchFamily="2" charset="2"/>
              <a:buNone/>
            </a:pPr>
            <a:r>
              <a:rPr kumimoji="1"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    FAT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卷容量与簇大小的关系</a:t>
            </a:r>
          </a:p>
          <a:p>
            <a:pPr algn="just" eaLnBrk="1" hangingPunct="1">
              <a:buClrTx/>
              <a:buSzTx/>
              <a:buFont typeface="Wingdings" pitchFamily="2" charset="2"/>
              <a:buNone/>
            </a:pPr>
            <a:endParaRPr kumimoji="1" lang="zh-CN" altLang="en-US" sz="800" dirty="0">
              <a:solidFill>
                <a:srgbClr val="0000FF"/>
              </a:solidFill>
              <a:latin typeface="Times New Roman" pitchFamily="18" charset="0"/>
            </a:endParaRPr>
          </a:p>
          <a:p>
            <a:pPr algn="just" eaLnBrk="1" hangingPunct="1">
              <a:buClrTx/>
              <a:buSzPct val="75000"/>
              <a:buFont typeface="Wingdings" pitchFamily="2" charset="2"/>
              <a:buChar char="q"/>
            </a:pPr>
            <a:r>
              <a:rPr kumimoji="1" lang="zh-CN" altLang="en-US" sz="1600" dirty="0">
                <a:solidFill>
                  <a:srgbClr val="CC0000"/>
                </a:solidFill>
                <a:latin typeface="Times New Roman" pitchFamily="18" charset="0"/>
              </a:rPr>
              <a:t>   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itchFamily="18" charset="0"/>
              </a:rPr>
              <a:t>FAT12</a:t>
            </a:r>
            <a:r>
              <a:rPr kumimoji="1" lang="en-US" altLang="zh-CN" sz="1600" dirty="0">
                <a:latin typeface="Times New Roman" pitchFamily="18" charset="0"/>
              </a:rPr>
              <a:t>   </a:t>
            </a:r>
            <a:r>
              <a:rPr kumimoji="1" lang="zh-CN" altLang="en-US" sz="1600" dirty="0">
                <a:latin typeface="Times New Roman" pitchFamily="18" charset="0"/>
              </a:rPr>
              <a:t>最大簇数 ＝ </a:t>
            </a:r>
            <a:r>
              <a:rPr kumimoji="1" lang="en-US" altLang="zh-CN" sz="1600" dirty="0">
                <a:latin typeface="Times New Roman" pitchFamily="18" charset="0"/>
              </a:rPr>
              <a:t>2</a:t>
            </a:r>
            <a:r>
              <a:rPr kumimoji="1" lang="en-US" altLang="zh-CN" sz="1600" baseline="50000" dirty="0">
                <a:latin typeface="Times New Roman" pitchFamily="18" charset="0"/>
              </a:rPr>
              <a:t>12</a:t>
            </a:r>
            <a:r>
              <a:rPr kumimoji="1" lang="zh-CN" altLang="en-US" sz="1600" dirty="0">
                <a:latin typeface="Times New Roman" pitchFamily="18" charset="0"/>
              </a:rPr>
              <a:t>个＝</a:t>
            </a:r>
            <a:r>
              <a:rPr kumimoji="1" lang="en-US" altLang="zh-CN" sz="1600" dirty="0" err="1">
                <a:latin typeface="Times New Roman" pitchFamily="18" charset="0"/>
              </a:rPr>
              <a:t>4K</a:t>
            </a:r>
            <a:r>
              <a:rPr kumimoji="1" lang="zh-CN" altLang="en-US" sz="1600" dirty="0">
                <a:latin typeface="Times New Roman" pitchFamily="18" charset="0"/>
              </a:rPr>
              <a:t>个</a:t>
            </a:r>
          </a:p>
          <a:p>
            <a:pPr lvl="1" algn="just" eaLnBrk="1" hangingPunct="1">
              <a:buClrTx/>
              <a:buSzPct val="75000"/>
              <a:buFont typeface="Wingdings" pitchFamily="2" charset="2"/>
              <a:buNone/>
            </a:pPr>
            <a:r>
              <a:rPr kumimoji="1" lang="zh-CN" altLang="en-US" sz="1600" dirty="0">
                <a:latin typeface="Times New Roman" pitchFamily="18" charset="0"/>
              </a:rPr>
              <a:t>            规定簇大小＝</a:t>
            </a:r>
            <a:r>
              <a:rPr kumimoji="1" lang="en-US" altLang="zh-CN" sz="1600" dirty="0" err="1">
                <a:latin typeface="Times New Roman" pitchFamily="18" charset="0"/>
              </a:rPr>
              <a:t>0.5KB</a:t>
            </a:r>
            <a:r>
              <a:rPr kumimoji="1" lang="zh-CN" altLang="en-US" sz="1600" dirty="0">
                <a:latin typeface="Times New Roman" pitchFamily="18" charset="0"/>
              </a:rPr>
              <a:t>～</a:t>
            </a:r>
            <a:r>
              <a:rPr kumimoji="1" lang="en-US" altLang="zh-CN" sz="1600" dirty="0" err="1">
                <a:latin typeface="Times New Roman" pitchFamily="18" charset="0"/>
              </a:rPr>
              <a:t>8KB</a:t>
            </a:r>
            <a:endParaRPr kumimoji="1" lang="en-US" altLang="zh-CN" sz="1600" dirty="0">
              <a:latin typeface="Times New Roman" pitchFamily="18" charset="0"/>
            </a:endParaRPr>
          </a:p>
          <a:p>
            <a:pPr lvl="1" algn="just" eaLnBrk="1" hangingPunct="1">
              <a:buClrTx/>
              <a:buSzPct val="75000"/>
              <a:buFont typeface="Wingdings" pitchFamily="2" charset="2"/>
              <a:buNone/>
            </a:pPr>
            <a:r>
              <a:rPr kumimoji="1" lang="en-US" altLang="zh-CN" sz="1600" dirty="0">
                <a:latin typeface="Times New Roman" pitchFamily="18" charset="0"/>
              </a:rPr>
              <a:t>            </a:t>
            </a:r>
            <a:r>
              <a:rPr kumimoji="1" lang="en-US" altLang="zh-CN" sz="1600" dirty="0" err="1">
                <a:latin typeface="Times New Roman" pitchFamily="18" charset="0"/>
              </a:rPr>
              <a:t>FAT12</a:t>
            </a:r>
            <a:r>
              <a:rPr kumimoji="1" lang="zh-CN" altLang="en-US" sz="1600" dirty="0">
                <a:latin typeface="Times New Roman" pitchFamily="18" charset="0"/>
              </a:rPr>
              <a:t>卷大小≤</a:t>
            </a:r>
            <a:r>
              <a:rPr kumimoji="1" lang="en-US" altLang="zh-CN" sz="1600" dirty="0" err="1">
                <a:latin typeface="Times New Roman" pitchFamily="18" charset="0"/>
              </a:rPr>
              <a:t>32MB</a:t>
            </a:r>
            <a:endParaRPr kumimoji="1" lang="en-US" altLang="zh-CN" sz="1600" dirty="0">
              <a:latin typeface="Times New Roman" pitchFamily="18" charset="0"/>
            </a:endParaRPr>
          </a:p>
          <a:p>
            <a:pPr algn="just" eaLnBrk="1" hangingPunct="1">
              <a:buClrTx/>
              <a:buSzPct val="75000"/>
              <a:buFont typeface="Wingdings" pitchFamily="2" charset="2"/>
              <a:buChar char="q"/>
            </a:pPr>
            <a:endParaRPr kumimoji="1" lang="en-US" altLang="zh-CN" sz="800" dirty="0">
              <a:latin typeface="Times New Roman" pitchFamily="18" charset="0"/>
            </a:endParaRPr>
          </a:p>
          <a:p>
            <a:pPr algn="just" eaLnBrk="1" hangingPunct="1">
              <a:buClrTx/>
              <a:buSzPct val="75000"/>
              <a:buFont typeface="Wingdings" pitchFamily="2" charset="2"/>
              <a:buChar char="q"/>
            </a:pPr>
            <a:r>
              <a:rPr kumimoji="1"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   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itchFamily="18" charset="0"/>
              </a:rPr>
              <a:t>FAT16</a:t>
            </a:r>
            <a:r>
              <a:rPr kumimoji="1" lang="en-US" altLang="zh-CN" sz="1600" dirty="0">
                <a:latin typeface="Times New Roman" pitchFamily="18" charset="0"/>
              </a:rPr>
              <a:t>   </a:t>
            </a:r>
            <a:r>
              <a:rPr kumimoji="1" lang="zh-CN" altLang="en-US" sz="1600" dirty="0">
                <a:latin typeface="Times New Roman" pitchFamily="18" charset="0"/>
              </a:rPr>
              <a:t>最大簇数 ＝ </a:t>
            </a:r>
            <a:r>
              <a:rPr kumimoji="1" lang="en-US" altLang="zh-CN" sz="1600" dirty="0">
                <a:latin typeface="Times New Roman" pitchFamily="18" charset="0"/>
              </a:rPr>
              <a:t>2</a:t>
            </a:r>
            <a:r>
              <a:rPr kumimoji="1" lang="en-US" altLang="zh-CN" sz="1600" baseline="50000" dirty="0">
                <a:latin typeface="Times New Roman" pitchFamily="18" charset="0"/>
              </a:rPr>
              <a:t>16</a:t>
            </a:r>
            <a:r>
              <a:rPr kumimoji="1" lang="zh-CN" altLang="en-US" sz="1600" dirty="0">
                <a:latin typeface="Times New Roman" pitchFamily="18" charset="0"/>
              </a:rPr>
              <a:t>个＝</a:t>
            </a:r>
            <a:r>
              <a:rPr kumimoji="1" lang="en-US" altLang="zh-CN" sz="1600" dirty="0" err="1">
                <a:latin typeface="Times New Roman" pitchFamily="18" charset="0"/>
              </a:rPr>
              <a:t>64K</a:t>
            </a:r>
            <a:r>
              <a:rPr kumimoji="1" lang="zh-CN" altLang="en-US" sz="1600" dirty="0">
                <a:latin typeface="Times New Roman" pitchFamily="18" charset="0"/>
              </a:rPr>
              <a:t>个</a:t>
            </a:r>
          </a:p>
          <a:p>
            <a:pPr lvl="1" algn="just" eaLnBrk="1" hangingPunct="1">
              <a:buClrTx/>
              <a:buSzPct val="75000"/>
              <a:buFont typeface="Wingdings" pitchFamily="2" charset="2"/>
              <a:buNone/>
            </a:pPr>
            <a:r>
              <a:rPr kumimoji="1" lang="zh-CN" altLang="en-US" sz="1600" dirty="0">
                <a:latin typeface="Times New Roman" pitchFamily="18" charset="0"/>
              </a:rPr>
              <a:t>            规定簇大小＝</a:t>
            </a:r>
            <a:r>
              <a:rPr kumimoji="1" lang="en-US" altLang="zh-CN" sz="1600" dirty="0" err="1">
                <a:latin typeface="Times New Roman" pitchFamily="18" charset="0"/>
              </a:rPr>
              <a:t>0.5KB</a:t>
            </a:r>
            <a:r>
              <a:rPr kumimoji="1" lang="zh-CN" altLang="en-US" sz="1600" dirty="0">
                <a:latin typeface="Times New Roman" pitchFamily="18" charset="0"/>
              </a:rPr>
              <a:t>～</a:t>
            </a:r>
            <a:r>
              <a:rPr kumimoji="1" lang="en-US" altLang="zh-CN" sz="1600" dirty="0" err="1">
                <a:latin typeface="Times New Roman" pitchFamily="18" charset="0"/>
              </a:rPr>
              <a:t>64KB</a:t>
            </a:r>
            <a:endParaRPr kumimoji="1" lang="en-US" altLang="zh-CN" sz="1600" dirty="0">
              <a:latin typeface="Times New Roman" pitchFamily="18" charset="0"/>
            </a:endParaRPr>
          </a:p>
          <a:p>
            <a:pPr lvl="1" algn="just" eaLnBrk="1" hangingPunct="1">
              <a:buClrTx/>
              <a:buSzPct val="75000"/>
              <a:buFont typeface="Wingdings" pitchFamily="2" charset="2"/>
              <a:buNone/>
            </a:pPr>
            <a:r>
              <a:rPr kumimoji="1" lang="en-US" altLang="zh-CN" sz="1600" dirty="0">
                <a:latin typeface="Times New Roman" pitchFamily="18" charset="0"/>
              </a:rPr>
              <a:t>            </a:t>
            </a:r>
            <a:r>
              <a:rPr kumimoji="1" lang="en-US" altLang="zh-CN" sz="1600" dirty="0" err="1">
                <a:latin typeface="Times New Roman" pitchFamily="18" charset="0"/>
              </a:rPr>
              <a:t>FAT16</a:t>
            </a:r>
            <a:r>
              <a:rPr kumimoji="1" lang="zh-CN" altLang="en-US" sz="1600" dirty="0">
                <a:latin typeface="Times New Roman" pitchFamily="18" charset="0"/>
              </a:rPr>
              <a:t>卷大小≤</a:t>
            </a:r>
            <a:r>
              <a:rPr kumimoji="1" lang="en-US" altLang="zh-CN" sz="1600" dirty="0" err="1">
                <a:latin typeface="Times New Roman" pitchFamily="18" charset="0"/>
              </a:rPr>
              <a:t>4GB</a:t>
            </a:r>
            <a:endParaRPr kumimoji="1" lang="en-US" altLang="zh-CN" sz="1600" dirty="0">
              <a:latin typeface="Times New Roman" pitchFamily="18" charset="0"/>
            </a:endParaRPr>
          </a:p>
          <a:p>
            <a:pPr algn="just" eaLnBrk="1" hangingPunct="1">
              <a:buClrTx/>
              <a:buSzPct val="75000"/>
              <a:buFont typeface="Wingdings" pitchFamily="2" charset="2"/>
              <a:buChar char="q"/>
            </a:pPr>
            <a:endParaRPr kumimoji="1" lang="en-US" altLang="zh-CN" sz="800" dirty="0">
              <a:latin typeface="Times New Roman" pitchFamily="18" charset="0"/>
            </a:endParaRPr>
          </a:p>
          <a:p>
            <a:pPr algn="just" eaLnBrk="1" hangingPunct="1">
              <a:buClrTx/>
              <a:buSzPct val="75000"/>
              <a:buFont typeface="Wingdings" pitchFamily="2" charset="2"/>
              <a:buChar char="q"/>
            </a:pPr>
            <a:r>
              <a:rPr kumimoji="1"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   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itchFamily="18" charset="0"/>
              </a:rPr>
              <a:t>FAT32</a:t>
            </a:r>
            <a:r>
              <a:rPr kumimoji="1" lang="en-US" altLang="zh-CN" sz="1600" dirty="0">
                <a:latin typeface="Times New Roman" pitchFamily="18" charset="0"/>
              </a:rPr>
              <a:t>   </a:t>
            </a:r>
            <a:r>
              <a:rPr kumimoji="1" lang="zh-CN" altLang="en-US" sz="1600" dirty="0">
                <a:latin typeface="Times New Roman" pitchFamily="18" charset="0"/>
              </a:rPr>
              <a:t>最大簇数 ＝ </a:t>
            </a:r>
            <a:r>
              <a:rPr kumimoji="1" lang="en-US" altLang="zh-CN" sz="1600" dirty="0">
                <a:latin typeface="Times New Roman" pitchFamily="18" charset="0"/>
              </a:rPr>
              <a:t>2</a:t>
            </a:r>
            <a:r>
              <a:rPr kumimoji="1" lang="en-US" altLang="zh-CN" sz="1600" baseline="50000" dirty="0">
                <a:latin typeface="Times New Roman" pitchFamily="18" charset="0"/>
              </a:rPr>
              <a:t>32</a:t>
            </a:r>
            <a:r>
              <a:rPr kumimoji="1" lang="zh-CN" altLang="en-US" sz="1600" dirty="0">
                <a:latin typeface="Times New Roman" pitchFamily="18" charset="0"/>
              </a:rPr>
              <a:t>个＝</a:t>
            </a:r>
            <a:r>
              <a:rPr kumimoji="1" lang="en-US" altLang="zh-CN" sz="1600" dirty="0" err="1" smtClean="0">
                <a:latin typeface="Times New Roman" pitchFamily="18" charset="0"/>
              </a:rPr>
              <a:t>4KM</a:t>
            </a:r>
            <a:r>
              <a:rPr kumimoji="1" lang="zh-CN" altLang="en-US" sz="1600" dirty="0" smtClean="0">
                <a:latin typeface="Times New Roman" pitchFamily="18" charset="0"/>
              </a:rPr>
              <a:t>个</a:t>
            </a:r>
            <a:endParaRPr kumimoji="1" lang="zh-CN" altLang="en-US" sz="1600" dirty="0">
              <a:latin typeface="Times New Roman" pitchFamily="18" charset="0"/>
            </a:endParaRPr>
          </a:p>
          <a:p>
            <a:pPr lvl="1" algn="just" eaLnBrk="1" hangingPunct="1">
              <a:buClrTx/>
              <a:buSzPct val="75000"/>
              <a:buFont typeface="Wingdings" pitchFamily="2" charset="2"/>
              <a:buNone/>
            </a:pPr>
            <a:r>
              <a:rPr kumimoji="1" lang="zh-CN" altLang="en-US" sz="1600" dirty="0" smtClean="0">
                <a:latin typeface="Times New Roman" pitchFamily="18" charset="0"/>
              </a:rPr>
              <a:t>            限定使用</a:t>
            </a:r>
            <a:r>
              <a:rPr kumimoji="1" lang="en-US" altLang="zh-CN" sz="1600" dirty="0" smtClean="0">
                <a:latin typeface="Times New Roman" pitchFamily="18" charset="0"/>
              </a:rPr>
              <a:t>2</a:t>
            </a:r>
            <a:r>
              <a:rPr kumimoji="1" lang="en-US" altLang="zh-CN" sz="1600" baseline="50000" dirty="0" smtClean="0">
                <a:latin typeface="Times New Roman" pitchFamily="18" charset="0"/>
              </a:rPr>
              <a:t>28</a:t>
            </a:r>
            <a:r>
              <a:rPr kumimoji="1" lang="zh-CN" altLang="en-US" sz="1600" dirty="0" smtClean="0">
                <a:latin typeface="Times New Roman" pitchFamily="18" charset="0"/>
              </a:rPr>
              <a:t>个＝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Times New Roman" pitchFamily="18" charset="0"/>
              </a:rPr>
              <a:t>0.25G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Times New Roman" pitchFamily="18" charset="0"/>
              </a:rPr>
              <a:t>个</a:t>
            </a:r>
          </a:p>
          <a:p>
            <a:pPr lvl="1" algn="just" eaLnBrk="1" hangingPunct="1">
              <a:buClrTx/>
              <a:buSzPct val="75000"/>
              <a:buFont typeface="Wingdings" pitchFamily="2" charset="2"/>
              <a:buNone/>
            </a:pPr>
            <a:r>
              <a:rPr kumimoji="1" lang="zh-CN" altLang="en-US" sz="1600" dirty="0" smtClean="0">
                <a:latin typeface="Times New Roman" pitchFamily="18" charset="0"/>
              </a:rPr>
              <a:t>            规定簇大小＝</a:t>
            </a:r>
            <a:r>
              <a:rPr kumimoji="1" lang="en-US" altLang="zh-CN" sz="1600" dirty="0" err="1" smtClean="0">
                <a:latin typeface="Times New Roman" pitchFamily="18" charset="0"/>
              </a:rPr>
              <a:t>4KB</a:t>
            </a:r>
            <a:r>
              <a:rPr kumimoji="1" lang="zh-CN" altLang="en-US" sz="1600" dirty="0" smtClean="0">
                <a:latin typeface="Times New Roman" pitchFamily="18" charset="0"/>
              </a:rPr>
              <a:t>～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Times New Roman" pitchFamily="18" charset="0"/>
              </a:rPr>
              <a:t>32KB</a:t>
            </a:r>
            <a:endParaRPr kumimoji="1" lang="en-US" altLang="zh-CN" sz="1600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 lvl="1" algn="just" eaLnBrk="1" hangingPunct="1">
              <a:buClrTx/>
              <a:buSzPct val="75000"/>
              <a:buFont typeface="Wingdings" pitchFamily="2" charset="2"/>
              <a:buNone/>
            </a:pPr>
            <a:r>
              <a:rPr kumimoji="1" lang="en-US" altLang="zh-CN" sz="1600" dirty="0" smtClean="0">
                <a:latin typeface="Times New Roman" pitchFamily="18" charset="0"/>
              </a:rPr>
              <a:t>            </a:t>
            </a:r>
            <a:r>
              <a:rPr kumimoji="1" lang="en-US" altLang="zh-CN" sz="1600" dirty="0" err="1">
                <a:latin typeface="Times New Roman" pitchFamily="18" charset="0"/>
              </a:rPr>
              <a:t>FAT32</a:t>
            </a:r>
            <a:r>
              <a:rPr kumimoji="1" lang="zh-CN" altLang="en-US" sz="1600" dirty="0">
                <a:latin typeface="Times New Roman" pitchFamily="18" charset="0"/>
              </a:rPr>
              <a:t>卷大小≤</a:t>
            </a:r>
            <a:r>
              <a:rPr kumimoji="1" lang="en-US" altLang="zh-CN" sz="1600" dirty="0" err="1">
                <a:latin typeface="Times New Roman" pitchFamily="18" charset="0"/>
              </a:rPr>
              <a:t>8KGB</a:t>
            </a:r>
            <a:endParaRPr kumimoji="1" lang="en-US" altLang="zh-CN" sz="1600" dirty="0">
              <a:latin typeface="Times New Roman" pitchFamily="18" charset="0"/>
            </a:endParaRPr>
          </a:p>
          <a:p>
            <a:pPr algn="just" eaLnBrk="1" hangingPunct="1">
              <a:buClrTx/>
              <a:buSzTx/>
              <a:buFont typeface="Wingdings" pitchFamily="2" charset="2"/>
              <a:buNone/>
            </a:pPr>
            <a:endParaRPr kumimoji="1" lang="en-US" altLang="zh-CN" sz="800" dirty="0">
              <a:latin typeface="Times New Roman" pitchFamily="18" charset="0"/>
            </a:endParaRPr>
          </a:p>
          <a:p>
            <a:pPr algn="just" eaLnBrk="1" hangingPunct="1">
              <a:buClrTx/>
              <a:buSzTx/>
              <a:buFont typeface="Wingdings" pitchFamily="2" charset="2"/>
              <a:buNone/>
            </a:pPr>
            <a:r>
              <a:rPr kumimoji="1" lang="en-US" altLang="zh-CN" sz="1600" dirty="0">
                <a:latin typeface="Times New Roman" pitchFamily="18" charset="0"/>
              </a:rPr>
              <a:t>          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itchFamily="18" charset="0"/>
              </a:rPr>
              <a:t>FAT16</a:t>
            </a:r>
            <a:r>
              <a:rPr kumimoji="1" lang="en-US" altLang="zh-CN" sz="1600" dirty="0">
                <a:solidFill>
                  <a:srgbClr val="CC0000"/>
                </a:solidFill>
                <a:latin typeface="Times New Roman" pitchFamily="18" charset="0"/>
              </a:rPr>
              <a:t>/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itchFamily="18" charset="0"/>
              </a:rPr>
              <a:t>FAT32</a:t>
            </a:r>
            <a:r>
              <a:rPr kumimoji="1" lang="zh-CN" altLang="en-US" sz="1600" dirty="0">
                <a:solidFill>
                  <a:srgbClr val="CC0000"/>
                </a:solidFill>
                <a:latin typeface="Times New Roman" pitchFamily="18" charset="0"/>
              </a:rPr>
              <a:t>限制单个文件最大为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itchFamily="18" charset="0"/>
              </a:rPr>
              <a:t>4GB</a:t>
            </a:r>
            <a:endParaRPr kumimoji="1" lang="en-US" altLang="zh-CN" sz="1600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grpSp>
        <p:nvGrpSpPr>
          <p:cNvPr id="604166" name="Group 6"/>
          <p:cNvGrpSpPr>
            <a:grpSpLocks/>
          </p:cNvGrpSpPr>
          <p:nvPr/>
        </p:nvGrpSpPr>
        <p:grpSpPr bwMode="auto">
          <a:xfrm>
            <a:off x="4953000" y="2019300"/>
            <a:ext cx="3128963" cy="1981200"/>
            <a:chOff x="-3" y="-3"/>
            <a:chExt cx="5477" cy="3573"/>
          </a:xfrm>
        </p:grpSpPr>
        <p:grpSp>
          <p:nvGrpSpPr>
            <p:cNvPr id="53290" name="Group 7"/>
            <p:cNvGrpSpPr>
              <a:grpSpLocks/>
            </p:cNvGrpSpPr>
            <p:nvPr/>
          </p:nvGrpSpPr>
          <p:grpSpPr bwMode="auto">
            <a:xfrm>
              <a:off x="0" y="0"/>
              <a:ext cx="5471" cy="3567"/>
              <a:chOff x="0" y="0"/>
              <a:chExt cx="5471" cy="3567"/>
            </a:xfrm>
          </p:grpSpPr>
          <p:grpSp>
            <p:nvGrpSpPr>
              <p:cNvPr id="53292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2975" cy="343"/>
                <a:chOff x="0" y="0"/>
                <a:chExt cx="2975" cy="343"/>
              </a:xfrm>
            </p:grpSpPr>
            <p:sp>
              <p:nvSpPr>
                <p:cNvPr id="53344" name="Rectangle 9"/>
                <p:cNvSpPr>
                  <a:spLocks noChangeArrowheads="1"/>
                </p:cNvSpPr>
                <p:nvPr/>
              </p:nvSpPr>
              <p:spPr bwMode="auto">
                <a:xfrm>
                  <a:off x="30" y="30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Volume Size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45" name="Rectangle 1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3" name="Group 11"/>
              <p:cNvGrpSpPr>
                <a:grpSpLocks/>
              </p:cNvGrpSpPr>
              <p:nvPr/>
            </p:nvGrpSpPr>
            <p:grpSpPr bwMode="auto">
              <a:xfrm>
                <a:off x="2975" y="0"/>
                <a:ext cx="2496" cy="343"/>
                <a:chOff x="2975" y="0"/>
                <a:chExt cx="2496" cy="343"/>
              </a:xfrm>
            </p:grpSpPr>
            <p:sp>
              <p:nvSpPr>
                <p:cNvPr id="5334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05" y="30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Cluster Size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43" name="Rectangle 13"/>
                <p:cNvSpPr>
                  <a:spLocks noChangeArrowheads="1"/>
                </p:cNvSpPr>
                <p:nvPr/>
              </p:nvSpPr>
              <p:spPr bwMode="auto">
                <a:xfrm>
                  <a:off x="2975" y="0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4" name="Group 14"/>
              <p:cNvGrpSpPr>
                <a:grpSpLocks/>
              </p:cNvGrpSpPr>
              <p:nvPr/>
            </p:nvGrpSpPr>
            <p:grpSpPr bwMode="auto">
              <a:xfrm>
                <a:off x="0" y="403"/>
                <a:ext cx="2975" cy="343"/>
                <a:chOff x="0" y="403"/>
                <a:chExt cx="2975" cy="343"/>
              </a:xfrm>
            </p:grpSpPr>
            <p:sp>
              <p:nvSpPr>
                <p:cNvPr id="53340" name="Rectangle 15"/>
                <p:cNvSpPr>
                  <a:spLocks noChangeArrowheads="1"/>
                </p:cNvSpPr>
                <p:nvPr/>
              </p:nvSpPr>
              <p:spPr bwMode="auto">
                <a:xfrm>
                  <a:off x="30" y="433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0-32MB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41" name="Rectangle 16"/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5" name="Group 17"/>
              <p:cNvGrpSpPr>
                <a:grpSpLocks/>
              </p:cNvGrpSpPr>
              <p:nvPr/>
            </p:nvGrpSpPr>
            <p:grpSpPr bwMode="auto">
              <a:xfrm>
                <a:off x="2975" y="403"/>
                <a:ext cx="2496" cy="343"/>
                <a:chOff x="2975" y="403"/>
                <a:chExt cx="2496" cy="343"/>
              </a:xfrm>
            </p:grpSpPr>
            <p:sp>
              <p:nvSpPr>
                <p:cNvPr id="53338" name="Rectangle 18"/>
                <p:cNvSpPr>
                  <a:spLocks noChangeArrowheads="1"/>
                </p:cNvSpPr>
                <p:nvPr/>
              </p:nvSpPr>
              <p:spPr bwMode="auto">
                <a:xfrm>
                  <a:off x="3005" y="433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512bytes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39" name="Rectangle 19"/>
                <p:cNvSpPr>
                  <a:spLocks noChangeArrowheads="1"/>
                </p:cNvSpPr>
                <p:nvPr/>
              </p:nvSpPr>
              <p:spPr bwMode="auto">
                <a:xfrm>
                  <a:off x="2975" y="403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6" name="Group 20"/>
              <p:cNvGrpSpPr>
                <a:grpSpLocks/>
              </p:cNvGrpSpPr>
              <p:nvPr/>
            </p:nvGrpSpPr>
            <p:grpSpPr bwMode="auto">
              <a:xfrm>
                <a:off x="0" y="806"/>
                <a:ext cx="2975" cy="343"/>
                <a:chOff x="0" y="806"/>
                <a:chExt cx="2975" cy="343"/>
              </a:xfrm>
            </p:grpSpPr>
            <p:sp>
              <p:nvSpPr>
                <p:cNvPr id="53336" name="Rectangle 21"/>
                <p:cNvSpPr>
                  <a:spLocks noChangeArrowheads="1"/>
                </p:cNvSpPr>
                <p:nvPr/>
              </p:nvSpPr>
              <p:spPr bwMode="auto">
                <a:xfrm>
                  <a:off x="30" y="836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33MB-64MB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37" name="Rectangle 22"/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7" name="Group 23"/>
              <p:cNvGrpSpPr>
                <a:grpSpLocks/>
              </p:cNvGrpSpPr>
              <p:nvPr/>
            </p:nvGrpSpPr>
            <p:grpSpPr bwMode="auto">
              <a:xfrm>
                <a:off x="2975" y="806"/>
                <a:ext cx="2496" cy="343"/>
                <a:chOff x="2975" y="806"/>
                <a:chExt cx="2496" cy="343"/>
              </a:xfrm>
            </p:grpSpPr>
            <p:sp>
              <p:nvSpPr>
                <p:cNvPr id="53334" name="Rectangle 24"/>
                <p:cNvSpPr>
                  <a:spLocks noChangeArrowheads="1"/>
                </p:cNvSpPr>
                <p:nvPr/>
              </p:nvSpPr>
              <p:spPr bwMode="auto">
                <a:xfrm>
                  <a:off x="3005" y="836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1KB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35" name="Rectangle 25"/>
                <p:cNvSpPr>
                  <a:spLocks noChangeArrowheads="1"/>
                </p:cNvSpPr>
                <p:nvPr/>
              </p:nvSpPr>
              <p:spPr bwMode="auto">
                <a:xfrm>
                  <a:off x="2975" y="806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8" name="Group 26"/>
              <p:cNvGrpSpPr>
                <a:grpSpLocks/>
              </p:cNvGrpSpPr>
              <p:nvPr/>
            </p:nvGrpSpPr>
            <p:grpSpPr bwMode="auto">
              <a:xfrm>
                <a:off x="0" y="1209"/>
                <a:ext cx="2975" cy="343"/>
                <a:chOff x="0" y="1209"/>
                <a:chExt cx="2975" cy="343"/>
              </a:xfrm>
            </p:grpSpPr>
            <p:sp>
              <p:nvSpPr>
                <p:cNvPr id="53332" name="Rectangle 27"/>
                <p:cNvSpPr>
                  <a:spLocks noChangeArrowheads="1"/>
                </p:cNvSpPr>
                <p:nvPr/>
              </p:nvSpPr>
              <p:spPr bwMode="auto">
                <a:xfrm>
                  <a:off x="30" y="1239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65MB-128MB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33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1209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9" name="Group 29"/>
              <p:cNvGrpSpPr>
                <a:grpSpLocks/>
              </p:cNvGrpSpPr>
              <p:nvPr/>
            </p:nvGrpSpPr>
            <p:grpSpPr bwMode="auto">
              <a:xfrm>
                <a:off x="2975" y="1209"/>
                <a:ext cx="2496" cy="343"/>
                <a:chOff x="2975" y="1209"/>
                <a:chExt cx="2496" cy="343"/>
              </a:xfrm>
            </p:grpSpPr>
            <p:sp>
              <p:nvSpPr>
                <p:cNvPr id="53330" name="Rectangle 30"/>
                <p:cNvSpPr>
                  <a:spLocks noChangeArrowheads="1"/>
                </p:cNvSpPr>
                <p:nvPr/>
              </p:nvSpPr>
              <p:spPr bwMode="auto">
                <a:xfrm>
                  <a:off x="3005" y="1239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2KB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31" name="Rectangle 31"/>
                <p:cNvSpPr>
                  <a:spLocks noChangeArrowheads="1"/>
                </p:cNvSpPr>
                <p:nvPr/>
              </p:nvSpPr>
              <p:spPr bwMode="auto">
                <a:xfrm>
                  <a:off x="2975" y="1209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0" name="Group 32"/>
              <p:cNvGrpSpPr>
                <a:grpSpLocks/>
              </p:cNvGrpSpPr>
              <p:nvPr/>
            </p:nvGrpSpPr>
            <p:grpSpPr bwMode="auto">
              <a:xfrm>
                <a:off x="0" y="1612"/>
                <a:ext cx="2975" cy="343"/>
                <a:chOff x="0" y="1612"/>
                <a:chExt cx="2975" cy="343"/>
              </a:xfrm>
            </p:grpSpPr>
            <p:sp>
              <p:nvSpPr>
                <p:cNvPr id="53328" name="Rectangle 33"/>
                <p:cNvSpPr>
                  <a:spLocks noChangeArrowheads="1"/>
                </p:cNvSpPr>
                <p:nvPr/>
              </p:nvSpPr>
              <p:spPr bwMode="auto">
                <a:xfrm>
                  <a:off x="30" y="1642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129MB-256MB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29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1612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1" name="Group 35"/>
              <p:cNvGrpSpPr>
                <a:grpSpLocks/>
              </p:cNvGrpSpPr>
              <p:nvPr/>
            </p:nvGrpSpPr>
            <p:grpSpPr bwMode="auto">
              <a:xfrm>
                <a:off x="2975" y="1612"/>
                <a:ext cx="2496" cy="343"/>
                <a:chOff x="2975" y="1612"/>
                <a:chExt cx="2496" cy="343"/>
              </a:xfrm>
            </p:grpSpPr>
            <p:sp>
              <p:nvSpPr>
                <p:cNvPr id="53326" name="Rectangle 36"/>
                <p:cNvSpPr>
                  <a:spLocks noChangeArrowheads="1"/>
                </p:cNvSpPr>
                <p:nvPr/>
              </p:nvSpPr>
              <p:spPr bwMode="auto">
                <a:xfrm>
                  <a:off x="3005" y="1642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4KB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27" name="Rectangle 37"/>
                <p:cNvSpPr>
                  <a:spLocks noChangeArrowheads="1"/>
                </p:cNvSpPr>
                <p:nvPr/>
              </p:nvSpPr>
              <p:spPr bwMode="auto">
                <a:xfrm>
                  <a:off x="2975" y="1612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2" name="Group 38"/>
              <p:cNvGrpSpPr>
                <a:grpSpLocks/>
              </p:cNvGrpSpPr>
              <p:nvPr/>
            </p:nvGrpSpPr>
            <p:grpSpPr bwMode="auto">
              <a:xfrm>
                <a:off x="0" y="2015"/>
                <a:ext cx="2975" cy="343"/>
                <a:chOff x="0" y="2015"/>
                <a:chExt cx="2975" cy="343"/>
              </a:xfrm>
            </p:grpSpPr>
            <p:sp>
              <p:nvSpPr>
                <p:cNvPr id="53324" name="Rectangle 39"/>
                <p:cNvSpPr>
                  <a:spLocks noChangeArrowheads="1"/>
                </p:cNvSpPr>
                <p:nvPr/>
              </p:nvSpPr>
              <p:spPr bwMode="auto">
                <a:xfrm>
                  <a:off x="30" y="2045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257MB-511MB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25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2015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3" name="Group 41"/>
              <p:cNvGrpSpPr>
                <a:grpSpLocks/>
              </p:cNvGrpSpPr>
              <p:nvPr/>
            </p:nvGrpSpPr>
            <p:grpSpPr bwMode="auto">
              <a:xfrm>
                <a:off x="2975" y="2015"/>
                <a:ext cx="2496" cy="343"/>
                <a:chOff x="2975" y="2015"/>
                <a:chExt cx="2496" cy="343"/>
              </a:xfrm>
            </p:grpSpPr>
            <p:sp>
              <p:nvSpPr>
                <p:cNvPr id="53322" name="Rectangle 42"/>
                <p:cNvSpPr>
                  <a:spLocks noChangeArrowheads="1"/>
                </p:cNvSpPr>
                <p:nvPr/>
              </p:nvSpPr>
              <p:spPr bwMode="auto">
                <a:xfrm>
                  <a:off x="3005" y="2045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8KB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23" name="Rectangle 43"/>
                <p:cNvSpPr>
                  <a:spLocks noChangeArrowheads="1"/>
                </p:cNvSpPr>
                <p:nvPr/>
              </p:nvSpPr>
              <p:spPr bwMode="auto">
                <a:xfrm>
                  <a:off x="2975" y="2015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4" name="Group 44"/>
              <p:cNvGrpSpPr>
                <a:grpSpLocks/>
              </p:cNvGrpSpPr>
              <p:nvPr/>
            </p:nvGrpSpPr>
            <p:grpSpPr bwMode="auto">
              <a:xfrm>
                <a:off x="0" y="2418"/>
                <a:ext cx="2975" cy="343"/>
                <a:chOff x="0" y="2418"/>
                <a:chExt cx="2975" cy="343"/>
              </a:xfrm>
            </p:grpSpPr>
            <p:sp>
              <p:nvSpPr>
                <p:cNvPr id="53320" name="Rectangle 45"/>
                <p:cNvSpPr>
                  <a:spLocks noChangeArrowheads="1"/>
                </p:cNvSpPr>
                <p:nvPr/>
              </p:nvSpPr>
              <p:spPr bwMode="auto">
                <a:xfrm>
                  <a:off x="30" y="2448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512MB-1023MB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21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2418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5" name="Group 47"/>
              <p:cNvGrpSpPr>
                <a:grpSpLocks/>
              </p:cNvGrpSpPr>
              <p:nvPr/>
            </p:nvGrpSpPr>
            <p:grpSpPr bwMode="auto">
              <a:xfrm>
                <a:off x="2975" y="2418"/>
                <a:ext cx="2496" cy="343"/>
                <a:chOff x="2975" y="2418"/>
                <a:chExt cx="2496" cy="343"/>
              </a:xfrm>
            </p:grpSpPr>
            <p:sp>
              <p:nvSpPr>
                <p:cNvPr id="53318" name="Rectangle 48"/>
                <p:cNvSpPr>
                  <a:spLocks noChangeArrowheads="1"/>
                </p:cNvSpPr>
                <p:nvPr/>
              </p:nvSpPr>
              <p:spPr bwMode="auto">
                <a:xfrm>
                  <a:off x="3005" y="2448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16KB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19" name="Rectangle 49"/>
                <p:cNvSpPr>
                  <a:spLocks noChangeArrowheads="1"/>
                </p:cNvSpPr>
                <p:nvPr/>
              </p:nvSpPr>
              <p:spPr bwMode="auto">
                <a:xfrm>
                  <a:off x="2975" y="2418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6" name="Group 50"/>
              <p:cNvGrpSpPr>
                <a:grpSpLocks/>
              </p:cNvGrpSpPr>
              <p:nvPr/>
            </p:nvGrpSpPr>
            <p:grpSpPr bwMode="auto">
              <a:xfrm>
                <a:off x="0" y="2821"/>
                <a:ext cx="2975" cy="343"/>
                <a:chOff x="0" y="2821"/>
                <a:chExt cx="2975" cy="343"/>
              </a:xfrm>
            </p:grpSpPr>
            <p:sp>
              <p:nvSpPr>
                <p:cNvPr id="53316" name="Rectangle 51"/>
                <p:cNvSpPr>
                  <a:spLocks noChangeArrowheads="1"/>
                </p:cNvSpPr>
                <p:nvPr/>
              </p:nvSpPr>
              <p:spPr bwMode="auto">
                <a:xfrm>
                  <a:off x="30" y="2851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1024MB-2047MB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17" name="Rectangle 52"/>
                <p:cNvSpPr>
                  <a:spLocks noChangeArrowheads="1"/>
                </p:cNvSpPr>
                <p:nvPr/>
              </p:nvSpPr>
              <p:spPr bwMode="auto">
                <a:xfrm>
                  <a:off x="0" y="2821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7" name="Group 53"/>
              <p:cNvGrpSpPr>
                <a:grpSpLocks/>
              </p:cNvGrpSpPr>
              <p:nvPr/>
            </p:nvGrpSpPr>
            <p:grpSpPr bwMode="auto">
              <a:xfrm>
                <a:off x="2975" y="2821"/>
                <a:ext cx="2496" cy="343"/>
                <a:chOff x="2975" y="2821"/>
                <a:chExt cx="2496" cy="343"/>
              </a:xfrm>
            </p:grpSpPr>
            <p:sp>
              <p:nvSpPr>
                <p:cNvPr id="53314" name="Rectangle 54"/>
                <p:cNvSpPr>
                  <a:spLocks noChangeArrowheads="1"/>
                </p:cNvSpPr>
                <p:nvPr/>
              </p:nvSpPr>
              <p:spPr bwMode="auto">
                <a:xfrm>
                  <a:off x="3005" y="2851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32KB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15" name="Rectangle 55"/>
                <p:cNvSpPr>
                  <a:spLocks noChangeArrowheads="1"/>
                </p:cNvSpPr>
                <p:nvPr/>
              </p:nvSpPr>
              <p:spPr bwMode="auto">
                <a:xfrm>
                  <a:off x="2975" y="2821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8" name="Group 56"/>
              <p:cNvGrpSpPr>
                <a:grpSpLocks/>
              </p:cNvGrpSpPr>
              <p:nvPr/>
            </p:nvGrpSpPr>
            <p:grpSpPr bwMode="auto">
              <a:xfrm>
                <a:off x="0" y="3224"/>
                <a:ext cx="2975" cy="343"/>
                <a:chOff x="0" y="3224"/>
                <a:chExt cx="2975" cy="343"/>
              </a:xfrm>
            </p:grpSpPr>
            <p:sp>
              <p:nvSpPr>
                <p:cNvPr id="53312" name="Rectangle 57"/>
                <p:cNvSpPr>
                  <a:spLocks noChangeArrowheads="1"/>
                </p:cNvSpPr>
                <p:nvPr/>
              </p:nvSpPr>
              <p:spPr bwMode="auto">
                <a:xfrm>
                  <a:off x="30" y="3254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2048MB-4095MB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13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3224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9" name="Group 59"/>
              <p:cNvGrpSpPr>
                <a:grpSpLocks/>
              </p:cNvGrpSpPr>
              <p:nvPr/>
            </p:nvGrpSpPr>
            <p:grpSpPr bwMode="auto">
              <a:xfrm>
                <a:off x="2975" y="3224"/>
                <a:ext cx="2496" cy="343"/>
                <a:chOff x="2975" y="3224"/>
                <a:chExt cx="2496" cy="343"/>
              </a:xfrm>
            </p:grpSpPr>
            <p:sp>
              <p:nvSpPr>
                <p:cNvPr id="53310" name="Rectangle 60"/>
                <p:cNvSpPr>
                  <a:spLocks noChangeArrowheads="1"/>
                </p:cNvSpPr>
                <p:nvPr/>
              </p:nvSpPr>
              <p:spPr bwMode="auto">
                <a:xfrm>
                  <a:off x="3005" y="3254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64KB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311" name="Rectangle 61"/>
                <p:cNvSpPr>
                  <a:spLocks noChangeArrowheads="1"/>
                </p:cNvSpPr>
                <p:nvPr/>
              </p:nvSpPr>
              <p:spPr bwMode="auto">
                <a:xfrm>
                  <a:off x="2975" y="3224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</p:grpSp>
        <p:sp>
          <p:nvSpPr>
            <p:cNvPr id="53291" name="Rectangle 62"/>
            <p:cNvSpPr>
              <a:spLocks noChangeArrowheads="1"/>
            </p:cNvSpPr>
            <p:nvPr/>
          </p:nvSpPr>
          <p:spPr bwMode="auto">
            <a:xfrm>
              <a:off x="-3" y="-3"/>
              <a:ext cx="5477" cy="3573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grpSp>
        <p:nvGrpSpPr>
          <p:cNvPr id="604223" name="Group 63"/>
          <p:cNvGrpSpPr>
            <a:grpSpLocks/>
          </p:cNvGrpSpPr>
          <p:nvPr/>
        </p:nvGrpSpPr>
        <p:grpSpPr bwMode="auto">
          <a:xfrm>
            <a:off x="4953000" y="4495800"/>
            <a:ext cx="3124200" cy="1219200"/>
            <a:chOff x="-3" y="-3"/>
            <a:chExt cx="5477" cy="1961"/>
          </a:xfrm>
        </p:grpSpPr>
        <p:grpSp>
          <p:nvGrpSpPr>
            <p:cNvPr id="53258" name="Group 64"/>
            <p:cNvGrpSpPr>
              <a:grpSpLocks/>
            </p:cNvGrpSpPr>
            <p:nvPr/>
          </p:nvGrpSpPr>
          <p:grpSpPr bwMode="auto">
            <a:xfrm>
              <a:off x="0" y="0"/>
              <a:ext cx="5471" cy="1955"/>
              <a:chOff x="0" y="0"/>
              <a:chExt cx="5471" cy="1955"/>
            </a:xfrm>
          </p:grpSpPr>
          <p:grpSp>
            <p:nvGrpSpPr>
              <p:cNvPr id="53260" name="Group 65"/>
              <p:cNvGrpSpPr>
                <a:grpSpLocks/>
              </p:cNvGrpSpPr>
              <p:nvPr/>
            </p:nvGrpSpPr>
            <p:grpSpPr bwMode="auto">
              <a:xfrm>
                <a:off x="0" y="0"/>
                <a:ext cx="2645" cy="343"/>
                <a:chOff x="0" y="0"/>
                <a:chExt cx="2645" cy="343"/>
              </a:xfrm>
            </p:grpSpPr>
            <p:sp>
              <p:nvSpPr>
                <p:cNvPr id="53288" name="Rectangle 66"/>
                <p:cNvSpPr>
                  <a:spLocks noChangeArrowheads="1"/>
                </p:cNvSpPr>
                <p:nvPr/>
              </p:nvSpPr>
              <p:spPr bwMode="auto">
                <a:xfrm>
                  <a:off x="30" y="30"/>
                  <a:ext cx="258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Volume Size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289" name="Rectangle 6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64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1" name="Group 68"/>
              <p:cNvGrpSpPr>
                <a:grpSpLocks/>
              </p:cNvGrpSpPr>
              <p:nvPr/>
            </p:nvGrpSpPr>
            <p:grpSpPr bwMode="auto">
              <a:xfrm>
                <a:off x="2645" y="0"/>
                <a:ext cx="2826" cy="343"/>
                <a:chOff x="2645" y="0"/>
                <a:chExt cx="2826" cy="343"/>
              </a:xfrm>
            </p:grpSpPr>
            <p:sp>
              <p:nvSpPr>
                <p:cNvPr id="53286" name="Rectangle 69"/>
                <p:cNvSpPr>
                  <a:spLocks noChangeArrowheads="1"/>
                </p:cNvSpPr>
                <p:nvPr/>
              </p:nvSpPr>
              <p:spPr bwMode="auto">
                <a:xfrm>
                  <a:off x="2675" y="30"/>
                  <a:ext cx="276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Cluster Size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287" name="Rectangle 70"/>
                <p:cNvSpPr>
                  <a:spLocks noChangeArrowheads="1"/>
                </p:cNvSpPr>
                <p:nvPr/>
              </p:nvSpPr>
              <p:spPr bwMode="auto">
                <a:xfrm>
                  <a:off x="2645" y="0"/>
                  <a:ext cx="282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2" name="Group 71"/>
              <p:cNvGrpSpPr>
                <a:grpSpLocks/>
              </p:cNvGrpSpPr>
              <p:nvPr/>
            </p:nvGrpSpPr>
            <p:grpSpPr bwMode="auto">
              <a:xfrm>
                <a:off x="0" y="403"/>
                <a:ext cx="2645" cy="343"/>
                <a:chOff x="0" y="403"/>
                <a:chExt cx="2645" cy="343"/>
              </a:xfrm>
            </p:grpSpPr>
            <p:sp>
              <p:nvSpPr>
                <p:cNvPr id="53284" name="Rectangle 72"/>
                <p:cNvSpPr>
                  <a:spLocks noChangeArrowheads="1"/>
                </p:cNvSpPr>
                <p:nvPr/>
              </p:nvSpPr>
              <p:spPr bwMode="auto">
                <a:xfrm>
                  <a:off x="30" y="433"/>
                  <a:ext cx="258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32MB-8GB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285" name="Rectangle 73"/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264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3" name="Group 74"/>
              <p:cNvGrpSpPr>
                <a:grpSpLocks/>
              </p:cNvGrpSpPr>
              <p:nvPr/>
            </p:nvGrpSpPr>
            <p:grpSpPr bwMode="auto">
              <a:xfrm>
                <a:off x="2645" y="403"/>
                <a:ext cx="2826" cy="343"/>
                <a:chOff x="2645" y="403"/>
                <a:chExt cx="2826" cy="343"/>
              </a:xfrm>
            </p:grpSpPr>
            <p:sp>
              <p:nvSpPr>
                <p:cNvPr id="53282" name="Rectangle 75"/>
                <p:cNvSpPr>
                  <a:spLocks noChangeArrowheads="1"/>
                </p:cNvSpPr>
                <p:nvPr/>
              </p:nvSpPr>
              <p:spPr bwMode="auto">
                <a:xfrm>
                  <a:off x="2675" y="433"/>
                  <a:ext cx="276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4KB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283" name="Rectangle 76"/>
                <p:cNvSpPr>
                  <a:spLocks noChangeArrowheads="1"/>
                </p:cNvSpPr>
                <p:nvPr/>
              </p:nvSpPr>
              <p:spPr bwMode="auto">
                <a:xfrm>
                  <a:off x="2645" y="403"/>
                  <a:ext cx="282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4" name="Group 77"/>
              <p:cNvGrpSpPr>
                <a:grpSpLocks/>
              </p:cNvGrpSpPr>
              <p:nvPr/>
            </p:nvGrpSpPr>
            <p:grpSpPr bwMode="auto">
              <a:xfrm>
                <a:off x="0" y="806"/>
                <a:ext cx="2645" cy="343"/>
                <a:chOff x="0" y="806"/>
                <a:chExt cx="2645" cy="343"/>
              </a:xfrm>
            </p:grpSpPr>
            <p:sp>
              <p:nvSpPr>
                <p:cNvPr id="53280" name="Rectangle 78"/>
                <p:cNvSpPr>
                  <a:spLocks noChangeArrowheads="1"/>
                </p:cNvSpPr>
                <p:nvPr/>
              </p:nvSpPr>
              <p:spPr bwMode="auto">
                <a:xfrm>
                  <a:off x="30" y="836"/>
                  <a:ext cx="258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8GB-16GB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281" name="Rectangle 79"/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264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5" name="Group 80"/>
              <p:cNvGrpSpPr>
                <a:grpSpLocks/>
              </p:cNvGrpSpPr>
              <p:nvPr/>
            </p:nvGrpSpPr>
            <p:grpSpPr bwMode="auto">
              <a:xfrm>
                <a:off x="2645" y="806"/>
                <a:ext cx="2826" cy="343"/>
                <a:chOff x="2645" y="806"/>
                <a:chExt cx="2826" cy="343"/>
              </a:xfrm>
            </p:grpSpPr>
            <p:sp>
              <p:nvSpPr>
                <p:cNvPr id="53278" name="Rectangle 81"/>
                <p:cNvSpPr>
                  <a:spLocks noChangeArrowheads="1"/>
                </p:cNvSpPr>
                <p:nvPr/>
              </p:nvSpPr>
              <p:spPr bwMode="auto">
                <a:xfrm>
                  <a:off x="2675" y="836"/>
                  <a:ext cx="276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8KB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279" name="Rectangle 82"/>
                <p:cNvSpPr>
                  <a:spLocks noChangeArrowheads="1"/>
                </p:cNvSpPr>
                <p:nvPr/>
              </p:nvSpPr>
              <p:spPr bwMode="auto">
                <a:xfrm>
                  <a:off x="2645" y="806"/>
                  <a:ext cx="282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6" name="Group 83"/>
              <p:cNvGrpSpPr>
                <a:grpSpLocks/>
              </p:cNvGrpSpPr>
              <p:nvPr/>
            </p:nvGrpSpPr>
            <p:grpSpPr bwMode="auto">
              <a:xfrm>
                <a:off x="0" y="1209"/>
                <a:ext cx="2645" cy="343"/>
                <a:chOff x="0" y="1209"/>
                <a:chExt cx="2645" cy="343"/>
              </a:xfrm>
            </p:grpSpPr>
            <p:sp>
              <p:nvSpPr>
                <p:cNvPr id="53276" name="Rectangle 84"/>
                <p:cNvSpPr>
                  <a:spLocks noChangeArrowheads="1"/>
                </p:cNvSpPr>
                <p:nvPr/>
              </p:nvSpPr>
              <p:spPr bwMode="auto">
                <a:xfrm>
                  <a:off x="30" y="1239"/>
                  <a:ext cx="258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</a:rPr>
                    <a:t>16GB-32GB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277" name="Rectangle 85"/>
                <p:cNvSpPr>
                  <a:spLocks noChangeArrowheads="1"/>
                </p:cNvSpPr>
                <p:nvPr/>
              </p:nvSpPr>
              <p:spPr bwMode="auto">
                <a:xfrm>
                  <a:off x="0" y="1209"/>
                  <a:ext cx="264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7" name="Group 86"/>
              <p:cNvGrpSpPr>
                <a:grpSpLocks/>
              </p:cNvGrpSpPr>
              <p:nvPr/>
            </p:nvGrpSpPr>
            <p:grpSpPr bwMode="auto">
              <a:xfrm>
                <a:off x="2645" y="1209"/>
                <a:ext cx="2826" cy="343"/>
                <a:chOff x="2645" y="1209"/>
                <a:chExt cx="2826" cy="343"/>
              </a:xfrm>
            </p:grpSpPr>
            <p:sp>
              <p:nvSpPr>
                <p:cNvPr id="53274" name="Rectangle 87"/>
                <p:cNvSpPr>
                  <a:spLocks noChangeArrowheads="1"/>
                </p:cNvSpPr>
                <p:nvPr/>
              </p:nvSpPr>
              <p:spPr bwMode="auto">
                <a:xfrm>
                  <a:off x="2675" y="1239"/>
                  <a:ext cx="276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16KB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275" name="Rectangle 88"/>
                <p:cNvSpPr>
                  <a:spLocks noChangeArrowheads="1"/>
                </p:cNvSpPr>
                <p:nvPr/>
              </p:nvSpPr>
              <p:spPr bwMode="auto">
                <a:xfrm>
                  <a:off x="2645" y="1209"/>
                  <a:ext cx="282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8" name="Group 89"/>
              <p:cNvGrpSpPr>
                <a:grpSpLocks/>
              </p:cNvGrpSpPr>
              <p:nvPr/>
            </p:nvGrpSpPr>
            <p:grpSpPr bwMode="auto">
              <a:xfrm>
                <a:off x="0" y="1612"/>
                <a:ext cx="2645" cy="343"/>
                <a:chOff x="0" y="1612"/>
                <a:chExt cx="2645" cy="343"/>
              </a:xfrm>
            </p:grpSpPr>
            <p:sp>
              <p:nvSpPr>
                <p:cNvPr id="53272" name="Rectangle 90"/>
                <p:cNvSpPr>
                  <a:spLocks noChangeArrowheads="1"/>
                </p:cNvSpPr>
                <p:nvPr/>
              </p:nvSpPr>
              <p:spPr bwMode="auto">
                <a:xfrm>
                  <a:off x="30" y="1642"/>
                  <a:ext cx="258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&gt;32GB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273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1612"/>
                  <a:ext cx="264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9" name="Group 92"/>
              <p:cNvGrpSpPr>
                <a:grpSpLocks/>
              </p:cNvGrpSpPr>
              <p:nvPr/>
            </p:nvGrpSpPr>
            <p:grpSpPr bwMode="auto">
              <a:xfrm>
                <a:off x="2645" y="1612"/>
                <a:ext cx="2826" cy="343"/>
                <a:chOff x="2645" y="1612"/>
                <a:chExt cx="2826" cy="343"/>
              </a:xfrm>
            </p:grpSpPr>
            <p:sp>
              <p:nvSpPr>
                <p:cNvPr id="53270" name="Rectangle 93"/>
                <p:cNvSpPr>
                  <a:spLocks noChangeArrowheads="1"/>
                </p:cNvSpPr>
                <p:nvPr/>
              </p:nvSpPr>
              <p:spPr bwMode="auto">
                <a:xfrm>
                  <a:off x="2675" y="1642"/>
                  <a:ext cx="276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itchFamily="2" charset="-122"/>
                      <a:cs typeface="Times New Roman" pitchFamily="18" charset="0"/>
                    </a:rPr>
                    <a:t>32KB</a:t>
                  </a:r>
                  <a:endParaRPr kumimoji="1"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53271" name="Rectangle 94"/>
                <p:cNvSpPr>
                  <a:spLocks noChangeArrowheads="1"/>
                </p:cNvSpPr>
                <p:nvPr/>
              </p:nvSpPr>
              <p:spPr bwMode="auto">
                <a:xfrm>
                  <a:off x="2645" y="1612"/>
                  <a:ext cx="282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itchFamily="18" charset="0"/>
                    <a:buChar char="–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itchFamily="18" charset="0"/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</p:grpSp>
        <p:sp>
          <p:nvSpPr>
            <p:cNvPr id="53259" name="Rectangle 95"/>
            <p:cNvSpPr>
              <a:spLocks noChangeArrowheads="1"/>
            </p:cNvSpPr>
            <p:nvPr/>
          </p:nvSpPr>
          <p:spPr bwMode="auto">
            <a:xfrm>
              <a:off x="-3" y="-3"/>
              <a:ext cx="5477" cy="1961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604256" name="Rectangle 96"/>
          <p:cNvSpPr>
            <a:spLocks noChangeArrowheads="1"/>
          </p:cNvSpPr>
          <p:nvPr/>
        </p:nvSpPr>
        <p:spPr bwMode="auto">
          <a:xfrm>
            <a:off x="5638800" y="42037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solidFill>
                  <a:srgbClr val="0000FF"/>
                </a:solidFill>
                <a:latin typeface="Times New Roman" pitchFamily="18" charset="0"/>
              </a:rPr>
              <a:t>FAT32</a:t>
            </a:r>
            <a:r>
              <a:rPr kumimoji="1" lang="zh-CN" altLang="en-US" sz="1400">
                <a:solidFill>
                  <a:srgbClr val="0000FF"/>
                </a:solidFill>
                <a:latin typeface="Times New Roman" pitchFamily="18" charset="0"/>
              </a:rPr>
              <a:t>卷缺省簇大小</a:t>
            </a:r>
          </a:p>
        </p:txBody>
      </p:sp>
      <p:sp>
        <p:nvSpPr>
          <p:cNvPr id="604257" name="Rectangle 97"/>
          <p:cNvSpPr>
            <a:spLocks noChangeArrowheads="1"/>
          </p:cNvSpPr>
          <p:nvPr/>
        </p:nvSpPr>
        <p:spPr bwMode="auto">
          <a:xfrm>
            <a:off x="5257800" y="1714500"/>
            <a:ext cx="2667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solidFill>
                  <a:srgbClr val="0000FF"/>
                </a:solidFill>
                <a:latin typeface="Times New Roman" pitchFamily="18" charset="0"/>
              </a:rPr>
              <a:t>W2K</a:t>
            </a:r>
            <a:r>
              <a:rPr kumimoji="1" lang="zh-CN" altLang="en-US" sz="1400">
                <a:solidFill>
                  <a:srgbClr val="0000FF"/>
                </a:solidFill>
                <a:latin typeface="Times New Roman" pitchFamily="18" charset="0"/>
              </a:rPr>
              <a:t>系统默认</a:t>
            </a:r>
            <a:r>
              <a:rPr kumimoji="1" lang="en-US" altLang="zh-CN" sz="1400">
                <a:solidFill>
                  <a:srgbClr val="0000FF"/>
                </a:solidFill>
                <a:latin typeface="Times New Roman" pitchFamily="18" charset="0"/>
              </a:rPr>
              <a:t>FAT16</a:t>
            </a:r>
            <a:r>
              <a:rPr kumimoji="1" lang="zh-CN" altLang="en-US" sz="1400">
                <a:solidFill>
                  <a:srgbClr val="0000FF"/>
                </a:solidFill>
                <a:latin typeface="Times New Roman" pitchFamily="18" charset="0"/>
              </a:rPr>
              <a:t>卷缺省簇大小</a:t>
            </a:r>
          </a:p>
        </p:txBody>
      </p:sp>
      <p:sp>
        <p:nvSpPr>
          <p:cNvPr id="604258" name="Oval 98" descr="老鼠1"/>
          <p:cNvSpPr>
            <a:spLocks noChangeArrowheads="1"/>
          </p:cNvSpPr>
          <p:nvPr/>
        </p:nvSpPr>
        <p:spPr bwMode="auto">
          <a:xfrm>
            <a:off x="914400" y="5664200"/>
            <a:ext cx="381000" cy="304800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1200" b="0">
              <a:solidFill>
                <a:srgbClr val="660066"/>
              </a:solidFill>
              <a:latin typeface="Times New Roman" pitchFamily="18" charset="0"/>
            </a:endParaRPr>
          </a:p>
        </p:txBody>
      </p:sp>
      <p:sp>
        <p:nvSpPr>
          <p:cNvPr id="604259" name="Rectangle 99"/>
          <p:cNvSpPr>
            <a:spLocks noChangeArrowheads="1"/>
          </p:cNvSpPr>
          <p:nvPr/>
        </p:nvSpPr>
        <p:spPr bwMode="auto">
          <a:xfrm>
            <a:off x="4114800" y="6019800"/>
            <a:ext cx="4114800" cy="381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solidFill>
                  <a:srgbClr val="CC0000"/>
                </a:solidFill>
                <a:latin typeface="Times New Roman" pitchFamily="18" charset="0"/>
              </a:rPr>
              <a:t>为什么在同一种文件系统中簇的大小不统一？</a:t>
            </a:r>
          </a:p>
        </p:txBody>
      </p:sp>
      <p:sp>
        <p:nvSpPr>
          <p:cNvPr id="53257" name="Rectangle 101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/>
              <a:t>Windows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FAT</a:t>
            </a:r>
            <a:r>
              <a:rPr lang="zh-CN" altLang="en-US" dirty="0" smtClean="0"/>
              <a:t>文件系统实现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04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04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04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04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604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604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604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041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6041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6041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6041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60416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4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4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4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4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4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4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04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4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04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4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4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4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62" grpId="0" build="p" autoUpdateAnimBg="0"/>
      <p:bldP spid="604256" grpId="0" autoUpdateAnimBg="0"/>
      <p:bldP spid="604257" grpId="0" autoUpdateAnimBg="0"/>
      <p:bldP spid="604258" grpId="0" animBg="1" autoUpdateAnimBg="0"/>
      <p:bldP spid="604259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的</a:t>
            </a:r>
            <a:r>
              <a:rPr lang="en-US" altLang="zh-CN" dirty="0"/>
              <a:t>FAT</a:t>
            </a:r>
            <a:r>
              <a:rPr lang="zh-CN" altLang="en-US" dirty="0"/>
              <a:t>文件系统实现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587" y="1347419"/>
            <a:ext cx="3590476" cy="4746651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37" y="1335062"/>
            <a:ext cx="3491971" cy="474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447800" y="5105400"/>
            <a:ext cx="2057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32G</a:t>
            </a:r>
            <a:r>
              <a:rPr lang="zh-CN" altLang="en-US" dirty="0" smtClean="0"/>
              <a:t>优盘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66998" y="5105399"/>
            <a:ext cx="2057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128G</a:t>
            </a:r>
            <a:r>
              <a:rPr lang="zh-CN" altLang="en-US" dirty="0" smtClean="0"/>
              <a:t>优盘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文件系统总结</a:t>
            </a:r>
          </a:p>
        </p:txBody>
      </p:sp>
      <p:pic>
        <p:nvPicPr>
          <p:cNvPr id="54275" name="Picture 3" descr="j02977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0"/>
            <a:ext cx="11144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7975" y="10541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/>
              <a:t>文件 </a:t>
            </a:r>
            <a:r>
              <a:rPr lang="zh-CN" altLang="en-US" sz="2400">
                <a:sym typeface="Symbol" pitchFamily="18" charset="2"/>
              </a:rPr>
              <a:t> 帮助用户将信息放在磁盘上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577541" name="Rectangle 5"/>
          <p:cNvSpPr>
            <a:spLocks noChangeArrowheads="1"/>
          </p:cNvSpPr>
          <p:nvPr/>
        </p:nvSpPr>
        <p:spPr bwMode="auto">
          <a:xfrm>
            <a:off x="304800" y="1614488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itchFamily="18" charset="2"/>
              </a:rPr>
              <a:t>一个长长的字符序列  盘块集合  文件系统完成映射</a:t>
            </a:r>
            <a:endParaRPr lang="zh-CN" altLang="zh-CN" sz="2400">
              <a:sym typeface="Symbol" pitchFamily="18" charset="2"/>
            </a:endParaRPr>
          </a:p>
        </p:txBody>
      </p:sp>
      <p:sp>
        <p:nvSpPr>
          <p:cNvPr id="577542" name="Rectangle 6"/>
          <p:cNvSpPr>
            <a:spLocks noChangeArrowheads="1"/>
          </p:cNvSpPr>
          <p:nvPr/>
        </p:nvSpPr>
        <p:spPr bwMode="auto">
          <a:xfrm>
            <a:off x="304800" y="2224088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itchFamily="18" charset="2"/>
              </a:rPr>
              <a:t>操作</a:t>
            </a:r>
            <a:r>
              <a:rPr lang="en-US" altLang="zh-CN" sz="2400">
                <a:sym typeface="Symbol" pitchFamily="18" charset="2"/>
              </a:rPr>
              <a:t>(</a:t>
            </a:r>
            <a:r>
              <a:rPr lang="zh-CN" altLang="en-US" sz="2400">
                <a:sym typeface="Symbol" pitchFamily="18" charset="2"/>
              </a:rPr>
              <a:t>文件名</a:t>
            </a:r>
            <a:r>
              <a:rPr lang="en-US" altLang="zh-CN" sz="2400">
                <a:sym typeface="Symbol" pitchFamily="18" charset="2"/>
              </a:rPr>
              <a:t>,</a:t>
            </a:r>
            <a:r>
              <a:rPr lang="zh-CN" altLang="en-US" sz="2400">
                <a:sym typeface="Symbol" pitchFamily="18" charset="2"/>
              </a:rPr>
              <a:t>偏移</a:t>
            </a:r>
            <a:r>
              <a:rPr lang="en-US" altLang="zh-CN" sz="2400">
                <a:sym typeface="Symbol" pitchFamily="18" charset="2"/>
              </a:rPr>
              <a:t>)  </a:t>
            </a:r>
            <a:r>
              <a:rPr lang="zh-CN" altLang="en-US" sz="2400">
                <a:sym typeface="Symbol" pitchFamily="18" charset="2"/>
              </a:rPr>
              <a:t>找到文件头</a:t>
            </a:r>
            <a:r>
              <a:rPr lang="en-US" altLang="zh-CN" sz="2400">
                <a:sym typeface="Symbol" pitchFamily="18" charset="2"/>
              </a:rPr>
              <a:t>(FCB)</a:t>
            </a:r>
            <a:r>
              <a:rPr lang="zh-CN" altLang="en-US" sz="2400">
                <a:sym typeface="Symbol" pitchFamily="18" charset="2"/>
              </a:rPr>
              <a:t>，找到磁盘盘块</a:t>
            </a:r>
            <a:endParaRPr lang="zh-CN" altLang="en-US" sz="2400">
              <a:solidFill>
                <a:srgbClr val="FF0000"/>
              </a:solidFill>
              <a:sym typeface="Symbol" pitchFamily="18" charset="2"/>
            </a:endParaRPr>
          </a:p>
        </p:txBody>
      </p:sp>
      <p:sp>
        <p:nvSpPr>
          <p:cNvPr id="577543" name="Rectangle 7"/>
          <p:cNvSpPr>
            <a:spLocks noChangeArrowheads="1"/>
          </p:cNvSpPr>
          <p:nvPr/>
        </p:nvSpPr>
        <p:spPr bwMode="auto">
          <a:xfrm>
            <a:off x="304800" y="2833688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itchFamily="18" charset="2"/>
              </a:rPr>
              <a:t>系统中会有很多文件  为方便寻找，组织成树状目录</a:t>
            </a:r>
            <a:endParaRPr lang="zh-CN" altLang="zh-CN" sz="2400">
              <a:sym typeface="Symbol" pitchFamily="18" charset="2"/>
            </a:endParaRPr>
          </a:p>
        </p:txBody>
      </p:sp>
      <p:sp>
        <p:nvSpPr>
          <p:cNvPr id="577544" name="Rectangle 8"/>
          <p:cNvSpPr>
            <a:spLocks noChangeArrowheads="1"/>
          </p:cNvSpPr>
          <p:nvPr/>
        </p:nvSpPr>
        <p:spPr bwMode="auto">
          <a:xfrm>
            <a:off x="304800" y="3416300"/>
            <a:ext cx="86106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itchFamily="18" charset="2"/>
              </a:rPr>
              <a:t>目录表明某些文件在一个集合中  目录也是文件，其内容是</a:t>
            </a:r>
            <a:r>
              <a:rPr lang="en-US" altLang="zh-CN" sz="2400">
                <a:sym typeface="Symbol" pitchFamily="18" charset="2"/>
              </a:rPr>
              <a:t>&lt;</a:t>
            </a:r>
            <a:r>
              <a:rPr lang="zh-CN" altLang="en-US" sz="2400">
                <a:sym typeface="Symbol" pitchFamily="18" charset="2"/>
              </a:rPr>
              <a:t>文件名，</a:t>
            </a:r>
            <a:r>
              <a:rPr lang="en-US" altLang="zh-CN" sz="2400">
                <a:sym typeface="Symbol" pitchFamily="18" charset="2"/>
              </a:rPr>
              <a:t>FCB</a:t>
            </a:r>
            <a:r>
              <a:rPr lang="zh-CN" altLang="en-US" sz="2400">
                <a:sym typeface="Symbol" pitchFamily="18" charset="2"/>
              </a:rPr>
              <a:t>的指针</a:t>
            </a:r>
            <a:r>
              <a:rPr lang="en-US" altLang="zh-CN" sz="2400">
                <a:sym typeface="Symbol" pitchFamily="18" charset="2"/>
              </a:rPr>
              <a:t>&gt; </a:t>
            </a:r>
          </a:p>
        </p:txBody>
      </p:sp>
      <p:sp>
        <p:nvSpPr>
          <p:cNvPr id="577545" name="Rectangle 9"/>
          <p:cNvSpPr>
            <a:spLocks noChangeArrowheads="1"/>
          </p:cNvSpPr>
          <p:nvPr/>
        </p:nvSpPr>
        <p:spPr bwMode="auto">
          <a:xfrm>
            <a:off x="304800" y="4468813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itchFamily="18" charset="2"/>
              </a:rPr>
              <a:t>树状目录  文件路径  路径解析</a:t>
            </a:r>
          </a:p>
        </p:txBody>
      </p:sp>
      <p:sp>
        <p:nvSpPr>
          <p:cNvPr id="577546" name="Rectangle 10"/>
          <p:cNvSpPr>
            <a:spLocks noChangeArrowheads="1"/>
          </p:cNvSpPr>
          <p:nvPr/>
        </p:nvSpPr>
        <p:spPr bwMode="auto">
          <a:xfrm>
            <a:off x="304800" y="5078413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sym typeface="Symbol" pitchFamily="18" charset="2"/>
              </a:rPr>
              <a:t>目录</a:t>
            </a:r>
            <a:r>
              <a:rPr lang="en-US" altLang="zh-CN" sz="2400">
                <a:solidFill>
                  <a:srgbClr val="FF0000"/>
                </a:solidFill>
                <a:sym typeface="Symbol" pitchFamily="18" charset="2"/>
              </a:rPr>
              <a:t>+FCB+</a:t>
            </a:r>
            <a:r>
              <a:rPr lang="zh-CN" altLang="en-US" sz="2400">
                <a:solidFill>
                  <a:srgbClr val="FF0000"/>
                </a:solidFill>
                <a:sym typeface="Symbol" pitchFamily="18" charset="2"/>
              </a:rPr>
              <a:t>文件盘块</a:t>
            </a:r>
            <a:r>
              <a:rPr lang="en-US" altLang="zh-CN" sz="2400">
                <a:solidFill>
                  <a:srgbClr val="FF0000"/>
                </a:solidFill>
                <a:sym typeface="Symbol" pitchFamily="18" charset="2"/>
              </a:rPr>
              <a:t>+</a:t>
            </a:r>
            <a:r>
              <a:rPr lang="zh-CN" altLang="en-US" sz="2400">
                <a:solidFill>
                  <a:srgbClr val="FF0000"/>
                </a:solidFill>
                <a:sym typeface="Symbol" pitchFamily="18" charset="2"/>
              </a:rPr>
              <a:t>空闲盘块 </a:t>
            </a:r>
            <a:r>
              <a:rPr lang="en-US" altLang="zh-CN" sz="2400">
                <a:solidFill>
                  <a:srgbClr val="FF0000"/>
                </a:solidFill>
                <a:sym typeface="Symbol" pitchFamily="18" charset="2"/>
              </a:rPr>
              <a:t>= </a:t>
            </a:r>
            <a:r>
              <a:rPr lang="zh-CN" altLang="en-US" sz="2400">
                <a:solidFill>
                  <a:srgbClr val="FF0000"/>
                </a:solidFill>
                <a:sym typeface="Symbol" pitchFamily="18" charset="2"/>
              </a:rPr>
              <a:t>文件系统</a:t>
            </a:r>
          </a:p>
        </p:txBody>
      </p:sp>
      <p:sp>
        <p:nvSpPr>
          <p:cNvPr id="577547" name="Rectangle 11"/>
          <p:cNvSpPr>
            <a:spLocks noChangeArrowheads="1"/>
          </p:cNvSpPr>
          <p:nvPr/>
        </p:nvSpPr>
        <p:spPr bwMode="auto">
          <a:xfrm>
            <a:off x="304800" y="5688013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itchFamily="18" charset="2"/>
              </a:rPr>
              <a:t>从可以运转到良好运转  高效、保护、容错</a:t>
            </a:r>
            <a:r>
              <a:rPr lang="en-US" altLang="zh-CN" sz="2400">
                <a:sym typeface="Symbol" pitchFamily="18" charset="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7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7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77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77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77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77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7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7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40" grpId="0"/>
      <p:bldP spid="577541" grpId="0"/>
      <p:bldP spid="577542" grpId="0"/>
      <p:bldP spid="577543" grpId="0"/>
      <p:bldP spid="577544" grpId="0"/>
      <p:bldP spid="577545" grpId="0"/>
      <p:bldP spid="577546" grpId="0"/>
      <p:bldP spid="5775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304800"/>
            <a:ext cx="4267200" cy="676275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12.1 </a:t>
            </a:r>
            <a:r>
              <a:rPr lang="zh-CN" altLang="en-US" sz="3200" smtClean="0"/>
              <a:t>文件的目录结构</a:t>
            </a:r>
          </a:p>
        </p:txBody>
      </p:sp>
      <p:pic>
        <p:nvPicPr>
          <p:cNvPr id="5123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6885" name="Rectangle 5"/>
          <p:cNvSpPr>
            <a:spLocks noChangeArrowheads="1"/>
          </p:cNvSpPr>
          <p:nvPr/>
        </p:nvSpPr>
        <p:spPr bwMode="auto">
          <a:xfrm>
            <a:off x="1143000" y="1981200"/>
            <a:ext cx="6705600" cy="28194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013" indent="-88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98588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920875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443163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9003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3575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8147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7196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Char char="l"/>
            </a:pPr>
            <a:r>
              <a:rPr lang="zh-CN" altLang="en-US" sz="3200"/>
              <a:t>文件的引入回顾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Char char="l"/>
            </a:pPr>
            <a:r>
              <a:rPr lang="zh-CN" altLang="en-US" sz="3200"/>
              <a:t>文件盘块的三种分配方式回顾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itchFamily="2" charset="2"/>
              <a:buChar char="l"/>
            </a:pPr>
            <a:r>
              <a:rPr lang="zh-CN" altLang="en-US" sz="3200"/>
              <a:t>文件的目录结构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68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6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6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6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文件的引入</a:t>
            </a:r>
          </a:p>
        </p:txBody>
      </p:sp>
      <p:graphicFrame>
        <p:nvGraphicFramePr>
          <p:cNvPr id="614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" name="剪辑" r:id="rId3" imgW="2166845" imgH="2287575" progId="MS_ClipArt_Gallery.2">
                  <p:embed/>
                </p:oleObj>
              </mc:Choice>
              <mc:Fallback>
                <p:oleObj name="剪辑" r:id="rId3" imgW="2166845" imgH="2287575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8300" y="0"/>
                        <a:ext cx="11557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AutoShape 4"/>
          <p:cNvSpPr>
            <a:spLocks noChangeArrowheads="1"/>
          </p:cNvSpPr>
          <p:nvPr/>
        </p:nvSpPr>
        <p:spPr bwMode="auto">
          <a:xfrm rot="10800000">
            <a:off x="5715000" y="1371600"/>
            <a:ext cx="1600200" cy="914400"/>
          </a:xfrm>
          <a:prstGeom prst="wedgeRoundRectCallout">
            <a:avLst>
              <a:gd name="adj1" fmla="val 94046"/>
              <a:gd name="adj2" fmla="val 312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字符序列</a:t>
            </a:r>
            <a:r>
              <a:rPr lang="en-US" altLang="zh-CN" sz="2400"/>
              <a:t>(</a:t>
            </a:r>
            <a:r>
              <a:rPr lang="zh-CN" altLang="en-US" sz="2400"/>
              <a:t>字符流</a:t>
            </a:r>
            <a:r>
              <a:rPr lang="en-US" altLang="zh-CN" sz="2400"/>
              <a:t>)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2362200" y="1600200"/>
            <a:ext cx="3048000" cy="1219200"/>
            <a:chOff x="1440" y="2400"/>
            <a:chExt cx="1920" cy="768"/>
          </a:xfrm>
        </p:grpSpPr>
        <p:pic>
          <p:nvPicPr>
            <p:cNvPr id="619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31190">
              <a:off x="2496" y="2496"/>
              <a:ext cx="864" cy="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98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400"/>
              <a:ext cx="724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99" name="Line 8"/>
            <p:cNvSpPr>
              <a:spLocks noChangeShapeType="1"/>
            </p:cNvSpPr>
            <p:nvPr/>
          </p:nvSpPr>
          <p:spPr bwMode="auto">
            <a:xfrm flipV="1">
              <a:off x="1776" y="2544"/>
              <a:ext cx="81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0" name="Line 9"/>
            <p:cNvSpPr>
              <a:spLocks noChangeShapeType="1"/>
            </p:cNvSpPr>
            <p:nvPr/>
          </p:nvSpPr>
          <p:spPr bwMode="auto">
            <a:xfrm flipV="1">
              <a:off x="1872" y="3024"/>
              <a:ext cx="115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0" name="Group 10"/>
          <p:cNvGrpSpPr>
            <a:grpSpLocks/>
          </p:cNvGrpSpPr>
          <p:nvPr/>
        </p:nvGrpSpPr>
        <p:grpSpPr bwMode="auto">
          <a:xfrm>
            <a:off x="533400" y="2667000"/>
            <a:ext cx="7543800" cy="603250"/>
            <a:chOff x="622" y="1170"/>
            <a:chExt cx="4752" cy="380"/>
          </a:xfrm>
        </p:grpSpPr>
        <p:sp>
          <p:nvSpPr>
            <p:cNvPr id="6195" name="Rectangle 11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磁盘上的文件的样子</a:t>
              </a:r>
            </a:p>
          </p:txBody>
        </p:sp>
        <p:pic>
          <p:nvPicPr>
            <p:cNvPr id="6196" name="Picture 12" descr="j011583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51" name="Group 13"/>
          <p:cNvGrpSpPr>
            <a:grpSpLocks/>
          </p:cNvGrpSpPr>
          <p:nvPr/>
        </p:nvGrpSpPr>
        <p:grpSpPr bwMode="auto">
          <a:xfrm>
            <a:off x="4038600" y="2819400"/>
            <a:ext cx="1981200" cy="1143000"/>
            <a:chOff x="3504" y="3120"/>
            <a:chExt cx="1248" cy="720"/>
          </a:xfrm>
        </p:grpSpPr>
        <p:sp>
          <p:nvSpPr>
            <p:cNvPr id="6182" name="Rectangle 14"/>
            <p:cNvSpPr>
              <a:spLocks noChangeArrowheads="1"/>
            </p:cNvSpPr>
            <p:nvPr/>
          </p:nvSpPr>
          <p:spPr bwMode="auto">
            <a:xfrm>
              <a:off x="3600" y="3397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3" name="Rectangle 15"/>
            <p:cNvSpPr>
              <a:spLocks noChangeArrowheads="1"/>
            </p:cNvSpPr>
            <p:nvPr/>
          </p:nvSpPr>
          <p:spPr bwMode="auto">
            <a:xfrm>
              <a:off x="3696" y="3476"/>
              <a:ext cx="192" cy="7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4" name="Rectangle 16"/>
            <p:cNvSpPr>
              <a:spLocks noChangeArrowheads="1"/>
            </p:cNvSpPr>
            <p:nvPr/>
          </p:nvSpPr>
          <p:spPr bwMode="auto">
            <a:xfrm>
              <a:off x="3792" y="3554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5" name="Rectangle 17"/>
            <p:cNvSpPr>
              <a:spLocks noChangeArrowheads="1"/>
            </p:cNvSpPr>
            <p:nvPr/>
          </p:nvSpPr>
          <p:spPr bwMode="auto">
            <a:xfrm>
              <a:off x="3984" y="3200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6" name="Rectangle 18"/>
            <p:cNvSpPr>
              <a:spLocks noChangeArrowheads="1"/>
            </p:cNvSpPr>
            <p:nvPr/>
          </p:nvSpPr>
          <p:spPr bwMode="auto">
            <a:xfrm>
              <a:off x="3984" y="3712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7" name="Rectangle 19"/>
            <p:cNvSpPr>
              <a:spLocks noChangeArrowheads="1"/>
            </p:cNvSpPr>
            <p:nvPr/>
          </p:nvSpPr>
          <p:spPr bwMode="auto">
            <a:xfrm>
              <a:off x="4080" y="3279"/>
              <a:ext cx="192" cy="7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8" name="Rectangle 20"/>
            <p:cNvSpPr>
              <a:spLocks noChangeArrowheads="1"/>
            </p:cNvSpPr>
            <p:nvPr/>
          </p:nvSpPr>
          <p:spPr bwMode="auto">
            <a:xfrm>
              <a:off x="4176" y="3357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9" name="Rectangle 21"/>
            <p:cNvSpPr>
              <a:spLocks noChangeArrowheads="1"/>
            </p:cNvSpPr>
            <p:nvPr/>
          </p:nvSpPr>
          <p:spPr bwMode="auto">
            <a:xfrm>
              <a:off x="4272" y="3436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0" name="Rectangle 22"/>
            <p:cNvSpPr>
              <a:spLocks noChangeArrowheads="1"/>
            </p:cNvSpPr>
            <p:nvPr/>
          </p:nvSpPr>
          <p:spPr bwMode="auto">
            <a:xfrm>
              <a:off x="4368" y="3515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1" name="Rectangle 23"/>
            <p:cNvSpPr>
              <a:spLocks noChangeArrowheads="1"/>
            </p:cNvSpPr>
            <p:nvPr/>
          </p:nvSpPr>
          <p:spPr bwMode="auto">
            <a:xfrm>
              <a:off x="4464" y="3594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2" name="Rectangle 24"/>
            <p:cNvSpPr>
              <a:spLocks noChangeArrowheads="1"/>
            </p:cNvSpPr>
            <p:nvPr/>
          </p:nvSpPr>
          <p:spPr bwMode="auto">
            <a:xfrm>
              <a:off x="3888" y="3632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3" name="Rectangle 25"/>
            <p:cNvSpPr>
              <a:spLocks noChangeArrowheads="1"/>
            </p:cNvSpPr>
            <p:nvPr/>
          </p:nvSpPr>
          <p:spPr bwMode="auto">
            <a:xfrm>
              <a:off x="3984" y="3707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4" name="AutoShape 26"/>
            <p:cNvSpPr>
              <a:spLocks noChangeArrowheads="1"/>
            </p:cNvSpPr>
            <p:nvPr/>
          </p:nvSpPr>
          <p:spPr bwMode="auto">
            <a:xfrm>
              <a:off x="3504" y="3120"/>
              <a:ext cx="1248" cy="720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6152" name="AutoShape 27"/>
          <p:cNvSpPr>
            <a:spLocks noChangeArrowheads="1"/>
          </p:cNvSpPr>
          <p:nvPr/>
        </p:nvSpPr>
        <p:spPr bwMode="auto">
          <a:xfrm rot="10800000">
            <a:off x="5791200" y="2514600"/>
            <a:ext cx="1600200" cy="533400"/>
          </a:xfrm>
          <a:prstGeom prst="wedgeRoundRectCallout">
            <a:avLst>
              <a:gd name="adj1" fmla="val 47417"/>
              <a:gd name="adj2" fmla="val -8809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扇区集合</a:t>
            </a:r>
            <a:endParaRPr lang="zh-CN" altLang="zh-CN" sz="2400">
              <a:sym typeface="Symbol" pitchFamily="18" charset="2"/>
            </a:endParaRPr>
          </a:p>
        </p:txBody>
      </p:sp>
      <p:grpSp>
        <p:nvGrpSpPr>
          <p:cNvPr id="6153" name="Group 28"/>
          <p:cNvGrpSpPr>
            <a:grpSpLocks/>
          </p:cNvGrpSpPr>
          <p:nvPr/>
        </p:nvGrpSpPr>
        <p:grpSpPr bwMode="auto">
          <a:xfrm>
            <a:off x="457200" y="1073150"/>
            <a:ext cx="7543800" cy="603250"/>
            <a:chOff x="622" y="1170"/>
            <a:chExt cx="4752" cy="380"/>
          </a:xfrm>
        </p:grpSpPr>
        <p:sp>
          <p:nvSpPr>
            <p:cNvPr id="6180" name="Rectangle 29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用户眼里文件的样子</a:t>
              </a:r>
            </a:p>
          </p:txBody>
        </p:sp>
        <p:pic>
          <p:nvPicPr>
            <p:cNvPr id="6181" name="Picture 30" descr="j011583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54" name="Rectangle 31"/>
          <p:cNvSpPr>
            <a:spLocks noChangeArrowheads="1"/>
          </p:cNvSpPr>
          <p:nvPr/>
        </p:nvSpPr>
        <p:spPr bwMode="auto">
          <a:xfrm>
            <a:off x="765175" y="38592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文件</a:t>
            </a:r>
            <a:r>
              <a:rPr lang="en-US" altLang="zh-CN">
                <a:solidFill>
                  <a:srgbClr val="FF0000"/>
                </a:solidFill>
              </a:rPr>
              <a:t>: </a:t>
            </a:r>
            <a:r>
              <a:rPr lang="zh-CN" altLang="en-US">
                <a:solidFill>
                  <a:srgbClr val="FF0000"/>
                </a:solidFill>
              </a:rPr>
              <a:t>建立了字符流到盘块集合的映射关系</a:t>
            </a:r>
          </a:p>
        </p:txBody>
      </p:sp>
      <p:grpSp>
        <p:nvGrpSpPr>
          <p:cNvPr id="6155" name="Group 32"/>
          <p:cNvGrpSpPr>
            <a:grpSpLocks/>
          </p:cNvGrpSpPr>
          <p:nvPr/>
        </p:nvGrpSpPr>
        <p:grpSpPr bwMode="auto">
          <a:xfrm>
            <a:off x="1752600" y="4572000"/>
            <a:ext cx="3048000" cy="1219200"/>
            <a:chOff x="1440" y="2400"/>
            <a:chExt cx="1920" cy="768"/>
          </a:xfrm>
        </p:grpSpPr>
        <p:pic>
          <p:nvPicPr>
            <p:cNvPr id="6176" name="Picture 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31190">
              <a:off x="2496" y="2496"/>
              <a:ext cx="864" cy="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7" name="Picture 3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400"/>
              <a:ext cx="724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78" name="Line 35"/>
            <p:cNvSpPr>
              <a:spLocks noChangeShapeType="1"/>
            </p:cNvSpPr>
            <p:nvPr/>
          </p:nvSpPr>
          <p:spPr bwMode="auto">
            <a:xfrm flipV="1">
              <a:off x="1776" y="2544"/>
              <a:ext cx="81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9" name="Line 36"/>
            <p:cNvSpPr>
              <a:spLocks noChangeShapeType="1"/>
            </p:cNvSpPr>
            <p:nvPr/>
          </p:nvSpPr>
          <p:spPr bwMode="auto">
            <a:xfrm flipV="1">
              <a:off x="1872" y="3024"/>
              <a:ext cx="115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6" name="Group 37"/>
          <p:cNvGrpSpPr>
            <a:grpSpLocks/>
          </p:cNvGrpSpPr>
          <p:nvPr/>
        </p:nvGrpSpPr>
        <p:grpSpPr bwMode="auto">
          <a:xfrm>
            <a:off x="4800600" y="5562600"/>
            <a:ext cx="1981200" cy="1143000"/>
            <a:chOff x="3504" y="3120"/>
            <a:chExt cx="1248" cy="720"/>
          </a:xfrm>
        </p:grpSpPr>
        <p:sp>
          <p:nvSpPr>
            <p:cNvPr id="6163" name="Rectangle 38"/>
            <p:cNvSpPr>
              <a:spLocks noChangeArrowheads="1"/>
            </p:cNvSpPr>
            <p:nvPr/>
          </p:nvSpPr>
          <p:spPr bwMode="auto">
            <a:xfrm>
              <a:off x="3600" y="3397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4" name="Rectangle 39"/>
            <p:cNvSpPr>
              <a:spLocks noChangeArrowheads="1"/>
            </p:cNvSpPr>
            <p:nvPr/>
          </p:nvSpPr>
          <p:spPr bwMode="auto">
            <a:xfrm>
              <a:off x="3696" y="3476"/>
              <a:ext cx="192" cy="7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5" name="Rectangle 40"/>
            <p:cNvSpPr>
              <a:spLocks noChangeArrowheads="1"/>
            </p:cNvSpPr>
            <p:nvPr/>
          </p:nvSpPr>
          <p:spPr bwMode="auto">
            <a:xfrm>
              <a:off x="3792" y="3554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6" name="Rectangle 41"/>
            <p:cNvSpPr>
              <a:spLocks noChangeArrowheads="1"/>
            </p:cNvSpPr>
            <p:nvPr/>
          </p:nvSpPr>
          <p:spPr bwMode="auto">
            <a:xfrm>
              <a:off x="3984" y="3200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7" name="Rectangle 42"/>
            <p:cNvSpPr>
              <a:spLocks noChangeArrowheads="1"/>
            </p:cNvSpPr>
            <p:nvPr/>
          </p:nvSpPr>
          <p:spPr bwMode="auto">
            <a:xfrm>
              <a:off x="3984" y="3712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8" name="Rectangle 43"/>
            <p:cNvSpPr>
              <a:spLocks noChangeArrowheads="1"/>
            </p:cNvSpPr>
            <p:nvPr/>
          </p:nvSpPr>
          <p:spPr bwMode="auto">
            <a:xfrm>
              <a:off x="4080" y="3279"/>
              <a:ext cx="192" cy="7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9" name="Rectangle 44"/>
            <p:cNvSpPr>
              <a:spLocks noChangeArrowheads="1"/>
            </p:cNvSpPr>
            <p:nvPr/>
          </p:nvSpPr>
          <p:spPr bwMode="auto">
            <a:xfrm>
              <a:off x="4176" y="3357"/>
              <a:ext cx="192" cy="7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0" name="Rectangle 45"/>
            <p:cNvSpPr>
              <a:spLocks noChangeArrowheads="1"/>
            </p:cNvSpPr>
            <p:nvPr/>
          </p:nvSpPr>
          <p:spPr bwMode="auto">
            <a:xfrm>
              <a:off x="4272" y="3436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1" name="Rectangle 46"/>
            <p:cNvSpPr>
              <a:spLocks noChangeArrowheads="1"/>
            </p:cNvSpPr>
            <p:nvPr/>
          </p:nvSpPr>
          <p:spPr bwMode="auto">
            <a:xfrm>
              <a:off x="4368" y="3515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2" name="Rectangle 47"/>
            <p:cNvSpPr>
              <a:spLocks noChangeArrowheads="1"/>
            </p:cNvSpPr>
            <p:nvPr/>
          </p:nvSpPr>
          <p:spPr bwMode="auto">
            <a:xfrm>
              <a:off x="4464" y="3594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3" name="Rectangle 48"/>
            <p:cNvSpPr>
              <a:spLocks noChangeArrowheads="1"/>
            </p:cNvSpPr>
            <p:nvPr/>
          </p:nvSpPr>
          <p:spPr bwMode="auto">
            <a:xfrm>
              <a:off x="3888" y="3632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4" name="Rectangle 49"/>
            <p:cNvSpPr>
              <a:spLocks noChangeArrowheads="1"/>
            </p:cNvSpPr>
            <p:nvPr/>
          </p:nvSpPr>
          <p:spPr bwMode="auto">
            <a:xfrm>
              <a:off x="3984" y="3707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5" name="AutoShape 50"/>
            <p:cNvSpPr>
              <a:spLocks noChangeArrowheads="1"/>
            </p:cNvSpPr>
            <p:nvPr/>
          </p:nvSpPr>
          <p:spPr bwMode="auto">
            <a:xfrm>
              <a:off x="3504" y="3120"/>
              <a:ext cx="1248" cy="720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6157" name="Rectangle 51"/>
          <p:cNvSpPr>
            <a:spLocks noChangeArrowheads="1"/>
          </p:cNvSpPr>
          <p:nvPr/>
        </p:nvSpPr>
        <p:spPr bwMode="auto">
          <a:xfrm>
            <a:off x="1752600" y="5867400"/>
            <a:ext cx="2057400" cy="40640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将</a:t>
            </a:r>
            <a:r>
              <a:rPr lang="en-US" altLang="zh-CN" sz="2000"/>
              <a:t>2-12</a:t>
            </a:r>
            <a:r>
              <a:rPr lang="zh-CN" altLang="en-US" sz="2000"/>
              <a:t>字符删去</a:t>
            </a:r>
          </a:p>
        </p:txBody>
      </p:sp>
      <p:sp>
        <p:nvSpPr>
          <p:cNvPr id="6158" name="Rectangle 52"/>
          <p:cNvSpPr>
            <a:spLocks noChangeArrowheads="1"/>
          </p:cNvSpPr>
          <p:nvPr/>
        </p:nvSpPr>
        <p:spPr bwMode="auto">
          <a:xfrm>
            <a:off x="4800600" y="4495800"/>
            <a:ext cx="2438400" cy="71120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test.c</a:t>
            </a:r>
            <a:r>
              <a:rPr lang="zh-CN" altLang="en-US" sz="2000"/>
              <a:t>中的</a:t>
            </a:r>
            <a:r>
              <a:rPr lang="en-US" altLang="zh-CN" sz="2000"/>
              <a:t>2-12</a:t>
            </a:r>
            <a:r>
              <a:rPr lang="zh-CN" altLang="en-US" sz="2000"/>
              <a:t>字符对应盘块</a:t>
            </a:r>
            <a:r>
              <a:rPr lang="en-US" altLang="zh-CN" sz="2000"/>
              <a:t>789</a:t>
            </a:r>
          </a:p>
        </p:txBody>
      </p:sp>
      <p:sp>
        <p:nvSpPr>
          <p:cNvPr id="6159" name="Freeform 53"/>
          <p:cNvSpPr>
            <a:spLocks/>
          </p:cNvSpPr>
          <p:nvPr/>
        </p:nvSpPr>
        <p:spPr bwMode="auto">
          <a:xfrm>
            <a:off x="4191000" y="5105400"/>
            <a:ext cx="1828800" cy="838200"/>
          </a:xfrm>
          <a:custGeom>
            <a:avLst/>
            <a:gdLst>
              <a:gd name="T0" fmla="*/ 0 w 1152"/>
              <a:gd name="T1" fmla="*/ 0 h 528"/>
              <a:gd name="T2" fmla="*/ 2147483647 w 1152"/>
              <a:gd name="T3" fmla="*/ 2147483647 h 528"/>
              <a:gd name="T4" fmla="*/ 2147483647 w 1152"/>
              <a:gd name="T5" fmla="*/ 2147483647 h 528"/>
              <a:gd name="T6" fmla="*/ 2147483647 w 1152"/>
              <a:gd name="T7" fmla="*/ 2147483647 h 5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52" h="528">
                <a:moveTo>
                  <a:pt x="0" y="0"/>
                </a:moveTo>
                <a:cubicBezTo>
                  <a:pt x="128" y="4"/>
                  <a:pt x="256" y="8"/>
                  <a:pt x="384" y="48"/>
                </a:cubicBezTo>
                <a:cubicBezTo>
                  <a:pt x="512" y="88"/>
                  <a:pt x="640" y="160"/>
                  <a:pt x="768" y="240"/>
                </a:cubicBezTo>
                <a:cubicBezTo>
                  <a:pt x="896" y="320"/>
                  <a:pt x="1024" y="424"/>
                  <a:pt x="1152" y="5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160" name="Group 54"/>
          <p:cNvGrpSpPr>
            <a:grpSpLocks/>
          </p:cNvGrpSpPr>
          <p:nvPr/>
        </p:nvGrpSpPr>
        <p:grpSpPr bwMode="auto">
          <a:xfrm>
            <a:off x="6172200" y="5638800"/>
            <a:ext cx="2209800" cy="711200"/>
            <a:chOff x="4272" y="3024"/>
            <a:chExt cx="1392" cy="448"/>
          </a:xfrm>
        </p:grpSpPr>
        <p:sp>
          <p:nvSpPr>
            <p:cNvPr id="6161" name="Rectangle 55"/>
            <p:cNvSpPr>
              <a:spLocks noChangeArrowheads="1"/>
            </p:cNvSpPr>
            <p:nvPr/>
          </p:nvSpPr>
          <p:spPr bwMode="auto">
            <a:xfrm>
              <a:off x="4800" y="3024"/>
              <a:ext cx="864" cy="448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读入、修改、写出</a:t>
              </a:r>
            </a:p>
          </p:txBody>
        </p:sp>
        <p:sp>
          <p:nvSpPr>
            <p:cNvPr id="6162" name="AutoShape 56"/>
            <p:cNvSpPr>
              <a:spLocks noChangeArrowheads="1"/>
            </p:cNvSpPr>
            <p:nvPr/>
          </p:nvSpPr>
          <p:spPr bwMode="auto">
            <a:xfrm>
              <a:off x="4272" y="3216"/>
              <a:ext cx="528" cy="48"/>
            </a:xfrm>
            <a:prstGeom prst="leftRightArrow">
              <a:avLst>
                <a:gd name="adj1" fmla="val 50000"/>
                <a:gd name="adj2" fmla="val 220000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三种基本映射关系</a:t>
            </a:r>
          </a:p>
        </p:txBody>
      </p:sp>
      <p:graphicFrame>
        <p:nvGraphicFramePr>
          <p:cNvPr id="717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0" name="剪辑" r:id="rId3" imgW="2166845" imgH="2287575" progId="MS_ClipArt_Gallery.2">
                  <p:embed/>
                </p:oleObj>
              </mc:Choice>
              <mc:Fallback>
                <p:oleObj name="剪辑" r:id="rId3" imgW="2166845" imgH="2287575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8300" y="0"/>
                        <a:ext cx="11557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860425" y="2514600"/>
            <a:ext cx="1676400" cy="3429000"/>
            <a:chOff x="768" y="816"/>
            <a:chExt cx="1056" cy="2160"/>
          </a:xfrm>
        </p:grpSpPr>
        <p:sp>
          <p:nvSpPr>
            <p:cNvPr id="7292" name="Rectangle 5"/>
            <p:cNvSpPr>
              <a:spLocks noChangeArrowheads="1"/>
            </p:cNvSpPr>
            <p:nvPr/>
          </p:nvSpPr>
          <p:spPr bwMode="auto">
            <a:xfrm>
              <a:off x="768" y="816"/>
              <a:ext cx="192" cy="144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293" name="Rectangle 6"/>
            <p:cNvSpPr>
              <a:spLocks noChangeArrowheads="1"/>
            </p:cNvSpPr>
            <p:nvPr/>
          </p:nvSpPr>
          <p:spPr bwMode="auto">
            <a:xfrm>
              <a:off x="1056" y="816"/>
              <a:ext cx="192" cy="144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7294" name="Rectangle 7"/>
            <p:cNvSpPr>
              <a:spLocks noChangeArrowheads="1"/>
            </p:cNvSpPr>
            <p:nvPr/>
          </p:nvSpPr>
          <p:spPr bwMode="auto">
            <a:xfrm>
              <a:off x="1344" y="816"/>
              <a:ext cx="192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7295" name="Rectangle 8"/>
            <p:cNvSpPr>
              <a:spLocks noChangeArrowheads="1"/>
            </p:cNvSpPr>
            <p:nvPr/>
          </p:nvSpPr>
          <p:spPr bwMode="auto">
            <a:xfrm>
              <a:off x="1632" y="816"/>
              <a:ext cx="192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7296" name="Rectangle 9"/>
            <p:cNvSpPr>
              <a:spLocks noChangeArrowheads="1"/>
            </p:cNvSpPr>
            <p:nvPr/>
          </p:nvSpPr>
          <p:spPr bwMode="auto">
            <a:xfrm>
              <a:off x="768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7297" name="Rectangle 10"/>
            <p:cNvSpPr>
              <a:spLocks noChangeArrowheads="1"/>
            </p:cNvSpPr>
            <p:nvPr/>
          </p:nvSpPr>
          <p:spPr bwMode="auto">
            <a:xfrm>
              <a:off x="1056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7298" name="Rectangle 11"/>
            <p:cNvSpPr>
              <a:spLocks noChangeArrowheads="1"/>
            </p:cNvSpPr>
            <p:nvPr/>
          </p:nvSpPr>
          <p:spPr bwMode="auto">
            <a:xfrm>
              <a:off x="1344" y="1104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7299" name="Rectangle 12"/>
            <p:cNvSpPr>
              <a:spLocks noChangeArrowheads="1"/>
            </p:cNvSpPr>
            <p:nvPr/>
          </p:nvSpPr>
          <p:spPr bwMode="auto">
            <a:xfrm>
              <a:off x="1632" y="1104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7300" name="Rectangle 13"/>
            <p:cNvSpPr>
              <a:spLocks noChangeArrowheads="1"/>
            </p:cNvSpPr>
            <p:nvPr/>
          </p:nvSpPr>
          <p:spPr bwMode="auto">
            <a:xfrm>
              <a:off x="768" y="1392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7301" name="Rectangle 14"/>
            <p:cNvSpPr>
              <a:spLocks noChangeArrowheads="1"/>
            </p:cNvSpPr>
            <p:nvPr/>
          </p:nvSpPr>
          <p:spPr bwMode="auto">
            <a:xfrm>
              <a:off x="105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7302" name="Rectangle 15"/>
            <p:cNvSpPr>
              <a:spLocks noChangeArrowheads="1"/>
            </p:cNvSpPr>
            <p:nvPr/>
          </p:nvSpPr>
          <p:spPr bwMode="auto">
            <a:xfrm>
              <a:off x="134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7303" name="Rectangle 16"/>
            <p:cNvSpPr>
              <a:spLocks noChangeArrowheads="1"/>
            </p:cNvSpPr>
            <p:nvPr/>
          </p:nvSpPr>
          <p:spPr bwMode="auto">
            <a:xfrm>
              <a:off x="163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7304" name="Rectangle 17"/>
            <p:cNvSpPr>
              <a:spLocks noChangeArrowheads="1"/>
            </p:cNvSpPr>
            <p:nvPr/>
          </p:nvSpPr>
          <p:spPr bwMode="auto">
            <a:xfrm>
              <a:off x="76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7305" name="Rectangle 18"/>
            <p:cNvSpPr>
              <a:spLocks noChangeArrowheads="1"/>
            </p:cNvSpPr>
            <p:nvPr/>
          </p:nvSpPr>
          <p:spPr bwMode="auto">
            <a:xfrm>
              <a:off x="105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7306" name="Rectangle 19"/>
            <p:cNvSpPr>
              <a:spLocks noChangeArrowheads="1"/>
            </p:cNvSpPr>
            <p:nvPr/>
          </p:nvSpPr>
          <p:spPr bwMode="auto">
            <a:xfrm>
              <a:off x="1344" y="1680"/>
              <a:ext cx="192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7307" name="Rectangle 20"/>
            <p:cNvSpPr>
              <a:spLocks noChangeArrowheads="1"/>
            </p:cNvSpPr>
            <p:nvPr/>
          </p:nvSpPr>
          <p:spPr bwMode="auto">
            <a:xfrm>
              <a:off x="163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7308" name="Rectangle 21"/>
            <p:cNvSpPr>
              <a:spLocks noChangeArrowheads="1"/>
            </p:cNvSpPr>
            <p:nvPr/>
          </p:nvSpPr>
          <p:spPr bwMode="auto">
            <a:xfrm>
              <a:off x="76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16</a:t>
              </a:r>
            </a:p>
          </p:txBody>
        </p:sp>
        <p:sp>
          <p:nvSpPr>
            <p:cNvPr id="7309" name="Rectangle 22"/>
            <p:cNvSpPr>
              <a:spLocks noChangeArrowheads="1"/>
            </p:cNvSpPr>
            <p:nvPr/>
          </p:nvSpPr>
          <p:spPr bwMode="auto">
            <a:xfrm>
              <a:off x="105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17</a:t>
              </a:r>
            </a:p>
          </p:txBody>
        </p:sp>
        <p:sp>
          <p:nvSpPr>
            <p:cNvPr id="7310" name="Rectangle 23"/>
            <p:cNvSpPr>
              <a:spLocks noChangeArrowheads="1"/>
            </p:cNvSpPr>
            <p:nvPr/>
          </p:nvSpPr>
          <p:spPr bwMode="auto">
            <a:xfrm>
              <a:off x="134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18</a:t>
              </a:r>
            </a:p>
          </p:txBody>
        </p:sp>
        <p:sp>
          <p:nvSpPr>
            <p:cNvPr id="7311" name="Rectangle 24"/>
            <p:cNvSpPr>
              <a:spLocks noChangeArrowheads="1"/>
            </p:cNvSpPr>
            <p:nvPr/>
          </p:nvSpPr>
          <p:spPr bwMode="auto">
            <a:xfrm>
              <a:off x="163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19</a:t>
              </a:r>
            </a:p>
          </p:txBody>
        </p:sp>
        <p:sp>
          <p:nvSpPr>
            <p:cNvPr id="7312" name="Rectangle 25"/>
            <p:cNvSpPr>
              <a:spLocks noChangeArrowheads="1"/>
            </p:cNvSpPr>
            <p:nvPr/>
          </p:nvSpPr>
          <p:spPr bwMode="auto">
            <a:xfrm>
              <a:off x="76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20</a:t>
              </a:r>
            </a:p>
          </p:txBody>
        </p:sp>
        <p:sp>
          <p:nvSpPr>
            <p:cNvPr id="7313" name="Rectangle 26"/>
            <p:cNvSpPr>
              <a:spLocks noChangeArrowheads="1"/>
            </p:cNvSpPr>
            <p:nvPr/>
          </p:nvSpPr>
          <p:spPr bwMode="auto">
            <a:xfrm>
              <a:off x="105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21</a:t>
              </a:r>
            </a:p>
          </p:txBody>
        </p:sp>
        <p:sp>
          <p:nvSpPr>
            <p:cNvPr id="7314" name="Rectangle 27"/>
            <p:cNvSpPr>
              <a:spLocks noChangeArrowheads="1"/>
            </p:cNvSpPr>
            <p:nvPr/>
          </p:nvSpPr>
          <p:spPr bwMode="auto">
            <a:xfrm>
              <a:off x="134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22</a:t>
              </a:r>
            </a:p>
          </p:txBody>
        </p:sp>
        <p:sp>
          <p:nvSpPr>
            <p:cNvPr id="7315" name="Rectangle 28"/>
            <p:cNvSpPr>
              <a:spLocks noChangeArrowheads="1"/>
            </p:cNvSpPr>
            <p:nvPr/>
          </p:nvSpPr>
          <p:spPr bwMode="auto">
            <a:xfrm>
              <a:off x="163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23</a:t>
              </a:r>
            </a:p>
          </p:txBody>
        </p:sp>
        <p:sp>
          <p:nvSpPr>
            <p:cNvPr id="7316" name="Rectangle 29"/>
            <p:cNvSpPr>
              <a:spLocks noChangeArrowheads="1"/>
            </p:cNvSpPr>
            <p:nvPr/>
          </p:nvSpPr>
          <p:spPr bwMode="auto">
            <a:xfrm>
              <a:off x="76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24</a:t>
              </a:r>
            </a:p>
          </p:txBody>
        </p:sp>
        <p:sp>
          <p:nvSpPr>
            <p:cNvPr id="7317" name="Rectangle 30"/>
            <p:cNvSpPr>
              <a:spLocks noChangeArrowheads="1"/>
            </p:cNvSpPr>
            <p:nvPr/>
          </p:nvSpPr>
          <p:spPr bwMode="auto">
            <a:xfrm>
              <a:off x="105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25</a:t>
              </a:r>
            </a:p>
          </p:txBody>
        </p:sp>
        <p:sp>
          <p:nvSpPr>
            <p:cNvPr id="7318" name="Rectangle 31"/>
            <p:cNvSpPr>
              <a:spLocks noChangeArrowheads="1"/>
            </p:cNvSpPr>
            <p:nvPr/>
          </p:nvSpPr>
          <p:spPr bwMode="auto">
            <a:xfrm>
              <a:off x="134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26</a:t>
              </a:r>
            </a:p>
          </p:txBody>
        </p:sp>
        <p:sp>
          <p:nvSpPr>
            <p:cNvPr id="7319" name="Rectangle 32"/>
            <p:cNvSpPr>
              <a:spLocks noChangeArrowheads="1"/>
            </p:cNvSpPr>
            <p:nvPr/>
          </p:nvSpPr>
          <p:spPr bwMode="auto">
            <a:xfrm>
              <a:off x="163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27</a:t>
              </a:r>
            </a:p>
          </p:txBody>
        </p:sp>
        <p:sp>
          <p:nvSpPr>
            <p:cNvPr id="7320" name="Rectangle 33"/>
            <p:cNvSpPr>
              <a:spLocks noChangeArrowheads="1"/>
            </p:cNvSpPr>
            <p:nvPr/>
          </p:nvSpPr>
          <p:spPr bwMode="auto">
            <a:xfrm>
              <a:off x="76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28</a:t>
              </a:r>
            </a:p>
          </p:txBody>
        </p:sp>
        <p:sp>
          <p:nvSpPr>
            <p:cNvPr id="7321" name="Rectangle 34"/>
            <p:cNvSpPr>
              <a:spLocks noChangeArrowheads="1"/>
            </p:cNvSpPr>
            <p:nvPr/>
          </p:nvSpPr>
          <p:spPr bwMode="auto">
            <a:xfrm>
              <a:off x="105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29</a:t>
              </a:r>
            </a:p>
          </p:txBody>
        </p:sp>
        <p:sp>
          <p:nvSpPr>
            <p:cNvPr id="7322" name="Rectangle 35"/>
            <p:cNvSpPr>
              <a:spLocks noChangeArrowheads="1"/>
            </p:cNvSpPr>
            <p:nvPr/>
          </p:nvSpPr>
          <p:spPr bwMode="auto">
            <a:xfrm>
              <a:off x="134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30</a:t>
              </a:r>
            </a:p>
          </p:txBody>
        </p:sp>
        <p:sp>
          <p:nvSpPr>
            <p:cNvPr id="7323" name="Rectangle 36"/>
            <p:cNvSpPr>
              <a:spLocks noChangeArrowheads="1"/>
            </p:cNvSpPr>
            <p:nvPr/>
          </p:nvSpPr>
          <p:spPr bwMode="auto">
            <a:xfrm>
              <a:off x="163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31</a:t>
              </a:r>
            </a:p>
          </p:txBody>
        </p:sp>
      </p:grpSp>
      <p:sp>
        <p:nvSpPr>
          <p:cNvPr id="7173" name="AutoShape 37"/>
          <p:cNvSpPr>
            <a:spLocks noChangeArrowheads="1"/>
          </p:cNvSpPr>
          <p:nvPr/>
        </p:nvSpPr>
        <p:spPr bwMode="auto">
          <a:xfrm>
            <a:off x="479425" y="1905000"/>
            <a:ext cx="2362200" cy="4191000"/>
          </a:xfrm>
          <a:prstGeom prst="can">
            <a:avLst>
              <a:gd name="adj" fmla="val 23032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74" name="Text Box 38"/>
          <p:cNvSpPr txBox="1">
            <a:spLocks noChangeArrowheads="1"/>
          </p:cNvSpPr>
          <p:nvPr/>
        </p:nvSpPr>
        <p:spPr bwMode="auto">
          <a:xfrm>
            <a:off x="304800" y="2209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itchFamily="18" charset="0"/>
              </a:rPr>
              <a:t>test.c</a:t>
            </a:r>
          </a:p>
        </p:txBody>
      </p:sp>
      <p:sp>
        <p:nvSpPr>
          <p:cNvPr id="7175" name="Text Box 39"/>
          <p:cNvSpPr txBox="1">
            <a:spLocks noChangeArrowheads="1"/>
          </p:cNvSpPr>
          <p:nvPr/>
        </p:nvSpPr>
        <p:spPr bwMode="auto">
          <a:xfrm>
            <a:off x="1622425" y="2667000"/>
            <a:ext cx="22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7176" name="Text Box 40"/>
          <p:cNvSpPr txBox="1">
            <a:spLocks noChangeArrowheads="1"/>
          </p:cNvSpPr>
          <p:nvPr/>
        </p:nvSpPr>
        <p:spPr bwMode="auto">
          <a:xfrm>
            <a:off x="1546225" y="3581400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itchFamily="18" charset="0"/>
              </a:rPr>
              <a:t>tr</a:t>
            </a:r>
          </a:p>
        </p:txBody>
      </p:sp>
      <p:sp>
        <p:nvSpPr>
          <p:cNvPr id="7177" name="Text Box 41"/>
          <p:cNvSpPr txBox="1">
            <a:spLocks noChangeArrowheads="1"/>
          </p:cNvSpPr>
          <p:nvPr/>
        </p:nvSpPr>
        <p:spPr bwMode="auto">
          <a:xfrm>
            <a:off x="1851025" y="402272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itchFamily="18" charset="0"/>
              </a:rPr>
              <a:t>mail</a:t>
            </a:r>
          </a:p>
        </p:txBody>
      </p:sp>
      <p:sp>
        <p:nvSpPr>
          <p:cNvPr id="7178" name="Text Box 42"/>
          <p:cNvSpPr txBox="1">
            <a:spLocks noChangeArrowheads="1"/>
          </p:cNvSpPr>
          <p:nvPr/>
        </p:nvSpPr>
        <p:spPr bwMode="auto">
          <a:xfrm>
            <a:off x="555625" y="537527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itchFamily="18" charset="0"/>
              </a:rPr>
              <a:t>list</a:t>
            </a:r>
          </a:p>
        </p:txBody>
      </p:sp>
      <p:sp>
        <p:nvSpPr>
          <p:cNvPr id="7179" name="Text Box 43"/>
          <p:cNvSpPr txBox="1">
            <a:spLocks noChangeArrowheads="1"/>
          </p:cNvSpPr>
          <p:nvPr/>
        </p:nvSpPr>
        <p:spPr bwMode="auto">
          <a:xfrm>
            <a:off x="6318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盘块连续分配</a:t>
            </a:r>
          </a:p>
        </p:txBody>
      </p:sp>
      <p:grpSp>
        <p:nvGrpSpPr>
          <p:cNvPr id="7180" name="Group 44"/>
          <p:cNvGrpSpPr>
            <a:grpSpLocks/>
          </p:cNvGrpSpPr>
          <p:nvPr/>
        </p:nvGrpSpPr>
        <p:grpSpPr bwMode="auto">
          <a:xfrm>
            <a:off x="3298825" y="2057400"/>
            <a:ext cx="2819400" cy="4038600"/>
            <a:chOff x="576" y="864"/>
            <a:chExt cx="1776" cy="2544"/>
          </a:xfrm>
        </p:grpSpPr>
        <p:sp>
          <p:nvSpPr>
            <p:cNvPr id="7223" name="AutoShape 45"/>
            <p:cNvSpPr>
              <a:spLocks noChangeArrowheads="1"/>
            </p:cNvSpPr>
            <p:nvPr/>
          </p:nvSpPr>
          <p:spPr bwMode="auto">
            <a:xfrm>
              <a:off x="576" y="864"/>
              <a:ext cx="1776" cy="2544"/>
            </a:xfrm>
            <a:prstGeom prst="can">
              <a:avLst>
                <a:gd name="adj" fmla="val 1514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7224" name="Rectangle 46"/>
            <p:cNvSpPr>
              <a:spLocks noChangeArrowheads="1"/>
            </p:cNvSpPr>
            <p:nvPr/>
          </p:nvSpPr>
          <p:spPr bwMode="auto">
            <a:xfrm>
              <a:off x="576" y="115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225" name="Rectangle 47"/>
            <p:cNvSpPr>
              <a:spLocks noChangeArrowheads="1"/>
            </p:cNvSpPr>
            <p:nvPr/>
          </p:nvSpPr>
          <p:spPr bwMode="auto">
            <a:xfrm>
              <a:off x="991" y="115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7226" name="Rectangle 48"/>
            <p:cNvSpPr>
              <a:spLocks noChangeArrowheads="1"/>
            </p:cNvSpPr>
            <p:nvPr/>
          </p:nvSpPr>
          <p:spPr bwMode="auto">
            <a:xfrm>
              <a:off x="1405" y="115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7227" name="Rectangle 49"/>
            <p:cNvSpPr>
              <a:spLocks noChangeArrowheads="1"/>
            </p:cNvSpPr>
            <p:nvPr/>
          </p:nvSpPr>
          <p:spPr bwMode="auto">
            <a:xfrm>
              <a:off x="1820" y="115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7228" name="Rectangle 50"/>
            <p:cNvSpPr>
              <a:spLocks noChangeArrowheads="1"/>
            </p:cNvSpPr>
            <p:nvPr/>
          </p:nvSpPr>
          <p:spPr bwMode="auto">
            <a:xfrm>
              <a:off x="576" y="144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7229" name="Rectangle 51"/>
            <p:cNvSpPr>
              <a:spLocks noChangeArrowheads="1"/>
            </p:cNvSpPr>
            <p:nvPr/>
          </p:nvSpPr>
          <p:spPr bwMode="auto">
            <a:xfrm>
              <a:off x="991" y="144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7230" name="Rectangle 52"/>
            <p:cNvSpPr>
              <a:spLocks noChangeArrowheads="1"/>
            </p:cNvSpPr>
            <p:nvPr/>
          </p:nvSpPr>
          <p:spPr bwMode="auto">
            <a:xfrm>
              <a:off x="1405" y="144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7231" name="Rectangle 53"/>
            <p:cNvSpPr>
              <a:spLocks noChangeArrowheads="1"/>
            </p:cNvSpPr>
            <p:nvPr/>
          </p:nvSpPr>
          <p:spPr bwMode="auto">
            <a:xfrm>
              <a:off x="1820" y="144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7232" name="Rectangle 54"/>
            <p:cNvSpPr>
              <a:spLocks noChangeArrowheads="1"/>
            </p:cNvSpPr>
            <p:nvPr/>
          </p:nvSpPr>
          <p:spPr bwMode="auto">
            <a:xfrm>
              <a:off x="576" y="172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7233" name="Rectangle 55"/>
            <p:cNvSpPr>
              <a:spLocks noChangeArrowheads="1"/>
            </p:cNvSpPr>
            <p:nvPr/>
          </p:nvSpPr>
          <p:spPr bwMode="auto">
            <a:xfrm>
              <a:off x="991" y="172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7234" name="Rectangle 56"/>
            <p:cNvSpPr>
              <a:spLocks noChangeArrowheads="1"/>
            </p:cNvSpPr>
            <p:nvPr/>
          </p:nvSpPr>
          <p:spPr bwMode="auto">
            <a:xfrm>
              <a:off x="1405" y="172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7235" name="Rectangle 57"/>
            <p:cNvSpPr>
              <a:spLocks noChangeArrowheads="1"/>
            </p:cNvSpPr>
            <p:nvPr/>
          </p:nvSpPr>
          <p:spPr bwMode="auto">
            <a:xfrm>
              <a:off x="1820" y="172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7236" name="Rectangle 58"/>
            <p:cNvSpPr>
              <a:spLocks noChangeArrowheads="1"/>
            </p:cNvSpPr>
            <p:nvPr/>
          </p:nvSpPr>
          <p:spPr bwMode="auto">
            <a:xfrm>
              <a:off x="576" y="201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7237" name="Rectangle 59"/>
            <p:cNvSpPr>
              <a:spLocks noChangeArrowheads="1"/>
            </p:cNvSpPr>
            <p:nvPr/>
          </p:nvSpPr>
          <p:spPr bwMode="auto">
            <a:xfrm>
              <a:off x="991" y="201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7238" name="Rectangle 60"/>
            <p:cNvSpPr>
              <a:spLocks noChangeArrowheads="1"/>
            </p:cNvSpPr>
            <p:nvPr/>
          </p:nvSpPr>
          <p:spPr bwMode="auto">
            <a:xfrm>
              <a:off x="1405" y="201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7239" name="Rectangle 61"/>
            <p:cNvSpPr>
              <a:spLocks noChangeArrowheads="1"/>
            </p:cNvSpPr>
            <p:nvPr/>
          </p:nvSpPr>
          <p:spPr bwMode="auto">
            <a:xfrm>
              <a:off x="1820" y="201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7240" name="Rectangle 62"/>
            <p:cNvSpPr>
              <a:spLocks noChangeArrowheads="1"/>
            </p:cNvSpPr>
            <p:nvPr/>
          </p:nvSpPr>
          <p:spPr bwMode="auto">
            <a:xfrm>
              <a:off x="576" y="2304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16</a:t>
              </a:r>
            </a:p>
          </p:txBody>
        </p:sp>
        <p:sp>
          <p:nvSpPr>
            <p:cNvPr id="7241" name="Rectangle 63"/>
            <p:cNvSpPr>
              <a:spLocks noChangeArrowheads="1"/>
            </p:cNvSpPr>
            <p:nvPr/>
          </p:nvSpPr>
          <p:spPr bwMode="auto">
            <a:xfrm>
              <a:off x="991" y="2304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17</a:t>
              </a:r>
            </a:p>
          </p:txBody>
        </p:sp>
        <p:sp>
          <p:nvSpPr>
            <p:cNvPr id="7242" name="Rectangle 64"/>
            <p:cNvSpPr>
              <a:spLocks noChangeArrowheads="1"/>
            </p:cNvSpPr>
            <p:nvPr/>
          </p:nvSpPr>
          <p:spPr bwMode="auto">
            <a:xfrm>
              <a:off x="1405" y="2304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18</a:t>
              </a:r>
            </a:p>
          </p:txBody>
        </p:sp>
        <p:sp>
          <p:nvSpPr>
            <p:cNvPr id="7243" name="Rectangle 65"/>
            <p:cNvSpPr>
              <a:spLocks noChangeArrowheads="1"/>
            </p:cNvSpPr>
            <p:nvPr/>
          </p:nvSpPr>
          <p:spPr bwMode="auto">
            <a:xfrm>
              <a:off x="1820" y="2304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19</a:t>
              </a:r>
            </a:p>
          </p:txBody>
        </p:sp>
        <p:sp>
          <p:nvSpPr>
            <p:cNvPr id="7244" name="Rectangle 66"/>
            <p:cNvSpPr>
              <a:spLocks noChangeArrowheads="1"/>
            </p:cNvSpPr>
            <p:nvPr/>
          </p:nvSpPr>
          <p:spPr bwMode="auto">
            <a:xfrm>
              <a:off x="576" y="259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20</a:t>
              </a:r>
            </a:p>
          </p:txBody>
        </p:sp>
        <p:sp>
          <p:nvSpPr>
            <p:cNvPr id="7245" name="Rectangle 67"/>
            <p:cNvSpPr>
              <a:spLocks noChangeArrowheads="1"/>
            </p:cNvSpPr>
            <p:nvPr/>
          </p:nvSpPr>
          <p:spPr bwMode="auto">
            <a:xfrm>
              <a:off x="991" y="259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21</a:t>
              </a:r>
            </a:p>
          </p:txBody>
        </p:sp>
        <p:sp>
          <p:nvSpPr>
            <p:cNvPr id="7246" name="Rectangle 68"/>
            <p:cNvSpPr>
              <a:spLocks noChangeArrowheads="1"/>
            </p:cNvSpPr>
            <p:nvPr/>
          </p:nvSpPr>
          <p:spPr bwMode="auto">
            <a:xfrm>
              <a:off x="1405" y="259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22</a:t>
              </a:r>
            </a:p>
          </p:txBody>
        </p:sp>
        <p:sp>
          <p:nvSpPr>
            <p:cNvPr id="7247" name="Rectangle 69"/>
            <p:cNvSpPr>
              <a:spLocks noChangeArrowheads="1"/>
            </p:cNvSpPr>
            <p:nvPr/>
          </p:nvSpPr>
          <p:spPr bwMode="auto">
            <a:xfrm>
              <a:off x="1820" y="259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23</a:t>
              </a:r>
            </a:p>
          </p:txBody>
        </p:sp>
        <p:sp>
          <p:nvSpPr>
            <p:cNvPr id="7248" name="Rectangle 70"/>
            <p:cNvSpPr>
              <a:spLocks noChangeArrowheads="1"/>
            </p:cNvSpPr>
            <p:nvPr/>
          </p:nvSpPr>
          <p:spPr bwMode="auto">
            <a:xfrm>
              <a:off x="576" y="288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24</a:t>
              </a:r>
            </a:p>
          </p:txBody>
        </p:sp>
        <p:sp>
          <p:nvSpPr>
            <p:cNvPr id="7249" name="Rectangle 71"/>
            <p:cNvSpPr>
              <a:spLocks noChangeArrowheads="1"/>
            </p:cNvSpPr>
            <p:nvPr/>
          </p:nvSpPr>
          <p:spPr bwMode="auto">
            <a:xfrm>
              <a:off x="991" y="288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25</a:t>
              </a:r>
            </a:p>
          </p:txBody>
        </p:sp>
        <p:sp>
          <p:nvSpPr>
            <p:cNvPr id="7250" name="Rectangle 72"/>
            <p:cNvSpPr>
              <a:spLocks noChangeArrowheads="1"/>
            </p:cNvSpPr>
            <p:nvPr/>
          </p:nvSpPr>
          <p:spPr bwMode="auto">
            <a:xfrm>
              <a:off x="1405" y="288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26</a:t>
              </a:r>
            </a:p>
          </p:txBody>
        </p:sp>
        <p:sp>
          <p:nvSpPr>
            <p:cNvPr id="7251" name="Rectangle 73"/>
            <p:cNvSpPr>
              <a:spLocks noChangeArrowheads="1"/>
            </p:cNvSpPr>
            <p:nvPr/>
          </p:nvSpPr>
          <p:spPr bwMode="auto">
            <a:xfrm>
              <a:off x="1820" y="288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27</a:t>
              </a:r>
            </a:p>
          </p:txBody>
        </p:sp>
        <p:sp>
          <p:nvSpPr>
            <p:cNvPr id="7252" name="Rectangle 74"/>
            <p:cNvSpPr>
              <a:spLocks noChangeArrowheads="1"/>
            </p:cNvSpPr>
            <p:nvPr/>
          </p:nvSpPr>
          <p:spPr bwMode="auto">
            <a:xfrm>
              <a:off x="576" y="316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28</a:t>
              </a:r>
            </a:p>
          </p:txBody>
        </p:sp>
        <p:sp>
          <p:nvSpPr>
            <p:cNvPr id="7253" name="Rectangle 75"/>
            <p:cNvSpPr>
              <a:spLocks noChangeArrowheads="1"/>
            </p:cNvSpPr>
            <p:nvPr/>
          </p:nvSpPr>
          <p:spPr bwMode="auto">
            <a:xfrm>
              <a:off x="991" y="316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29</a:t>
              </a:r>
            </a:p>
          </p:txBody>
        </p:sp>
        <p:sp>
          <p:nvSpPr>
            <p:cNvPr id="7254" name="Rectangle 76"/>
            <p:cNvSpPr>
              <a:spLocks noChangeArrowheads="1"/>
            </p:cNvSpPr>
            <p:nvPr/>
          </p:nvSpPr>
          <p:spPr bwMode="auto">
            <a:xfrm>
              <a:off x="1405" y="316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30</a:t>
              </a:r>
            </a:p>
          </p:txBody>
        </p:sp>
        <p:sp>
          <p:nvSpPr>
            <p:cNvPr id="7255" name="Rectangle 77"/>
            <p:cNvSpPr>
              <a:spLocks noChangeArrowheads="1"/>
            </p:cNvSpPr>
            <p:nvPr/>
          </p:nvSpPr>
          <p:spPr bwMode="auto">
            <a:xfrm>
              <a:off x="1820" y="316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31</a:t>
              </a:r>
            </a:p>
          </p:txBody>
        </p:sp>
        <p:sp>
          <p:nvSpPr>
            <p:cNvPr id="7256" name="Rectangle 78"/>
            <p:cNvSpPr>
              <a:spLocks noChangeArrowheads="1"/>
            </p:cNvSpPr>
            <p:nvPr/>
          </p:nvSpPr>
          <p:spPr bwMode="auto">
            <a:xfrm>
              <a:off x="816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57" name="Rectangle 79"/>
            <p:cNvSpPr>
              <a:spLocks noChangeArrowheads="1"/>
            </p:cNvSpPr>
            <p:nvPr/>
          </p:nvSpPr>
          <p:spPr bwMode="auto">
            <a:xfrm>
              <a:off x="816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58" name="Rectangle 80"/>
            <p:cNvSpPr>
              <a:spLocks noChangeArrowheads="1"/>
            </p:cNvSpPr>
            <p:nvPr/>
          </p:nvSpPr>
          <p:spPr bwMode="auto">
            <a:xfrm>
              <a:off x="816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59" name="Rectangle 81"/>
            <p:cNvSpPr>
              <a:spLocks noChangeArrowheads="1"/>
            </p:cNvSpPr>
            <p:nvPr/>
          </p:nvSpPr>
          <p:spPr bwMode="auto">
            <a:xfrm>
              <a:off x="816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60" name="Rectangle 82"/>
            <p:cNvSpPr>
              <a:spLocks noChangeArrowheads="1"/>
            </p:cNvSpPr>
            <p:nvPr/>
          </p:nvSpPr>
          <p:spPr bwMode="auto">
            <a:xfrm>
              <a:off x="816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993300"/>
                </a:solidFill>
                <a:latin typeface="Times New Roman" pitchFamily="18" charset="0"/>
              </a:endParaRPr>
            </a:p>
          </p:txBody>
        </p:sp>
        <p:sp>
          <p:nvSpPr>
            <p:cNvPr id="7261" name="Rectangle 83"/>
            <p:cNvSpPr>
              <a:spLocks noChangeArrowheads="1"/>
            </p:cNvSpPr>
            <p:nvPr/>
          </p:nvSpPr>
          <p:spPr bwMode="auto">
            <a:xfrm>
              <a:off x="816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62" name="Rectangle 84"/>
            <p:cNvSpPr>
              <a:spLocks noChangeArrowheads="1"/>
            </p:cNvSpPr>
            <p:nvPr/>
          </p:nvSpPr>
          <p:spPr bwMode="auto">
            <a:xfrm>
              <a:off x="816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63" name="Rectangle 85"/>
            <p:cNvSpPr>
              <a:spLocks noChangeArrowheads="1"/>
            </p:cNvSpPr>
            <p:nvPr/>
          </p:nvSpPr>
          <p:spPr bwMode="auto">
            <a:xfrm>
              <a:off x="816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64" name="Rectangle 86"/>
            <p:cNvSpPr>
              <a:spLocks noChangeArrowheads="1"/>
            </p:cNvSpPr>
            <p:nvPr/>
          </p:nvSpPr>
          <p:spPr bwMode="auto">
            <a:xfrm>
              <a:off x="1248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7265" name="Rectangle 87"/>
            <p:cNvSpPr>
              <a:spLocks noChangeArrowheads="1"/>
            </p:cNvSpPr>
            <p:nvPr/>
          </p:nvSpPr>
          <p:spPr bwMode="auto">
            <a:xfrm>
              <a:off x="1248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66" name="Rectangle 88"/>
            <p:cNvSpPr>
              <a:spLocks noChangeArrowheads="1"/>
            </p:cNvSpPr>
            <p:nvPr/>
          </p:nvSpPr>
          <p:spPr bwMode="auto">
            <a:xfrm>
              <a:off x="1248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itchFamily="18" charset="0"/>
                </a:rPr>
                <a:t>-1</a:t>
              </a:r>
            </a:p>
          </p:txBody>
        </p:sp>
        <p:sp>
          <p:nvSpPr>
            <p:cNvPr id="7267" name="Rectangle 89"/>
            <p:cNvSpPr>
              <a:spLocks noChangeArrowheads="1"/>
            </p:cNvSpPr>
            <p:nvPr/>
          </p:nvSpPr>
          <p:spPr bwMode="auto">
            <a:xfrm>
              <a:off x="1248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68" name="Rectangle 90"/>
            <p:cNvSpPr>
              <a:spLocks noChangeArrowheads="1"/>
            </p:cNvSpPr>
            <p:nvPr/>
          </p:nvSpPr>
          <p:spPr bwMode="auto">
            <a:xfrm>
              <a:off x="1248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7269" name="Rectangle 91"/>
            <p:cNvSpPr>
              <a:spLocks noChangeArrowheads="1"/>
            </p:cNvSpPr>
            <p:nvPr/>
          </p:nvSpPr>
          <p:spPr bwMode="auto">
            <a:xfrm>
              <a:off x="1248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70" name="Rectangle 92"/>
            <p:cNvSpPr>
              <a:spLocks noChangeArrowheads="1"/>
            </p:cNvSpPr>
            <p:nvPr/>
          </p:nvSpPr>
          <p:spPr bwMode="auto">
            <a:xfrm>
              <a:off x="1248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993300"/>
                </a:solidFill>
                <a:latin typeface="Times New Roman" pitchFamily="18" charset="0"/>
              </a:endParaRPr>
            </a:p>
          </p:txBody>
        </p:sp>
        <p:sp>
          <p:nvSpPr>
            <p:cNvPr id="7271" name="Rectangle 93"/>
            <p:cNvSpPr>
              <a:spLocks noChangeArrowheads="1"/>
            </p:cNvSpPr>
            <p:nvPr/>
          </p:nvSpPr>
          <p:spPr bwMode="auto">
            <a:xfrm>
              <a:off x="1248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72" name="Rectangle 94"/>
            <p:cNvSpPr>
              <a:spLocks noChangeArrowheads="1"/>
            </p:cNvSpPr>
            <p:nvPr/>
          </p:nvSpPr>
          <p:spPr bwMode="auto">
            <a:xfrm>
              <a:off x="1632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73" name="Rectangle 95"/>
            <p:cNvSpPr>
              <a:spLocks noChangeArrowheads="1"/>
            </p:cNvSpPr>
            <p:nvPr/>
          </p:nvSpPr>
          <p:spPr bwMode="auto">
            <a:xfrm>
              <a:off x="1632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74" name="Rectangle 96"/>
            <p:cNvSpPr>
              <a:spLocks noChangeArrowheads="1"/>
            </p:cNvSpPr>
            <p:nvPr/>
          </p:nvSpPr>
          <p:spPr bwMode="auto">
            <a:xfrm>
              <a:off x="1632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itchFamily="18" charset="0"/>
                </a:rPr>
                <a:t>17</a:t>
              </a:r>
            </a:p>
          </p:txBody>
        </p:sp>
        <p:sp>
          <p:nvSpPr>
            <p:cNvPr id="7275" name="Rectangle 97"/>
            <p:cNvSpPr>
              <a:spLocks noChangeArrowheads="1"/>
            </p:cNvSpPr>
            <p:nvPr/>
          </p:nvSpPr>
          <p:spPr bwMode="auto">
            <a:xfrm>
              <a:off x="1632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76" name="Rectangle 98"/>
            <p:cNvSpPr>
              <a:spLocks noChangeArrowheads="1"/>
            </p:cNvSpPr>
            <p:nvPr/>
          </p:nvSpPr>
          <p:spPr bwMode="auto">
            <a:xfrm>
              <a:off x="1632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77" name="Rectangle 99"/>
            <p:cNvSpPr>
              <a:spLocks noChangeArrowheads="1"/>
            </p:cNvSpPr>
            <p:nvPr/>
          </p:nvSpPr>
          <p:spPr bwMode="auto">
            <a:xfrm>
              <a:off x="1632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78" name="Rectangle 100"/>
            <p:cNvSpPr>
              <a:spLocks noChangeArrowheads="1"/>
            </p:cNvSpPr>
            <p:nvPr/>
          </p:nvSpPr>
          <p:spPr bwMode="auto">
            <a:xfrm>
              <a:off x="1632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79" name="Rectangle 101"/>
            <p:cNvSpPr>
              <a:spLocks noChangeArrowheads="1"/>
            </p:cNvSpPr>
            <p:nvPr/>
          </p:nvSpPr>
          <p:spPr bwMode="auto">
            <a:xfrm>
              <a:off x="1632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80" name="Rectangle 102"/>
            <p:cNvSpPr>
              <a:spLocks noChangeArrowheads="1"/>
            </p:cNvSpPr>
            <p:nvPr/>
          </p:nvSpPr>
          <p:spPr bwMode="auto">
            <a:xfrm>
              <a:off x="2064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81" name="Rectangle 103"/>
            <p:cNvSpPr>
              <a:spLocks noChangeArrowheads="1"/>
            </p:cNvSpPr>
            <p:nvPr/>
          </p:nvSpPr>
          <p:spPr bwMode="auto">
            <a:xfrm>
              <a:off x="2064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82" name="Rectangle 104"/>
            <p:cNvSpPr>
              <a:spLocks noChangeArrowheads="1"/>
            </p:cNvSpPr>
            <p:nvPr/>
          </p:nvSpPr>
          <p:spPr bwMode="auto">
            <a:xfrm>
              <a:off x="2064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83" name="Rectangle 105"/>
            <p:cNvSpPr>
              <a:spLocks noChangeArrowheads="1"/>
            </p:cNvSpPr>
            <p:nvPr/>
          </p:nvSpPr>
          <p:spPr bwMode="auto">
            <a:xfrm>
              <a:off x="2064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84" name="Rectangle 106"/>
            <p:cNvSpPr>
              <a:spLocks noChangeArrowheads="1"/>
            </p:cNvSpPr>
            <p:nvPr/>
          </p:nvSpPr>
          <p:spPr bwMode="auto">
            <a:xfrm>
              <a:off x="2064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85" name="Rectangle 107"/>
            <p:cNvSpPr>
              <a:spLocks noChangeArrowheads="1"/>
            </p:cNvSpPr>
            <p:nvPr/>
          </p:nvSpPr>
          <p:spPr bwMode="auto">
            <a:xfrm>
              <a:off x="2064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86" name="Rectangle 108"/>
            <p:cNvSpPr>
              <a:spLocks noChangeArrowheads="1"/>
            </p:cNvSpPr>
            <p:nvPr/>
          </p:nvSpPr>
          <p:spPr bwMode="auto">
            <a:xfrm>
              <a:off x="2064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87" name="Rectangle 109"/>
            <p:cNvSpPr>
              <a:spLocks noChangeArrowheads="1"/>
            </p:cNvSpPr>
            <p:nvPr/>
          </p:nvSpPr>
          <p:spPr bwMode="auto">
            <a:xfrm>
              <a:off x="2064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itchFamily="18" charset="0"/>
              </a:endParaRPr>
            </a:p>
          </p:txBody>
        </p:sp>
        <p:sp>
          <p:nvSpPr>
            <p:cNvPr id="7288" name="Freeform 110"/>
            <p:cNvSpPr>
              <a:spLocks/>
            </p:cNvSpPr>
            <p:nvPr/>
          </p:nvSpPr>
          <p:spPr bwMode="auto">
            <a:xfrm>
              <a:off x="1440" y="1248"/>
              <a:ext cx="344" cy="480"/>
            </a:xfrm>
            <a:custGeom>
              <a:avLst/>
              <a:gdLst>
                <a:gd name="T0" fmla="*/ 0 w 344"/>
                <a:gd name="T1" fmla="*/ 0 h 480"/>
                <a:gd name="T2" fmla="*/ 288 w 344"/>
                <a:gd name="T3" fmla="*/ 240 h 480"/>
                <a:gd name="T4" fmla="*/ 336 w 344"/>
                <a:gd name="T5" fmla="*/ 480 h 4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4" h="480">
                  <a:moveTo>
                    <a:pt x="0" y="0"/>
                  </a:moveTo>
                  <a:cubicBezTo>
                    <a:pt x="116" y="80"/>
                    <a:pt x="232" y="160"/>
                    <a:pt x="288" y="240"/>
                  </a:cubicBezTo>
                  <a:cubicBezTo>
                    <a:pt x="344" y="320"/>
                    <a:pt x="340" y="400"/>
                    <a:pt x="336" y="48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9" name="Line 111"/>
            <p:cNvSpPr>
              <a:spLocks noChangeShapeType="1"/>
            </p:cNvSpPr>
            <p:nvPr/>
          </p:nvSpPr>
          <p:spPr bwMode="auto">
            <a:xfrm flipH="1">
              <a:off x="1344" y="1872"/>
              <a:ext cx="384" cy="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90" name="Text Box 112"/>
            <p:cNvSpPr txBox="1">
              <a:spLocks noChangeArrowheads="1"/>
            </p:cNvSpPr>
            <p:nvPr/>
          </p:nvSpPr>
          <p:spPr bwMode="auto">
            <a:xfrm>
              <a:off x="1104" y="912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pitchFamily="18" charset="0"/>
                </a:rPr>
                <a:t>test.c</a:t>
              </a:r>
            </a:p>
          </p:txBody>
        </p:sp>
        <p:sp>
          <p:nvSpPr>
            <p:cNvPr id="7291" name="Freeform 113"/>
            <p:cNvSpPr>
              <a:spLocks/>
            </p:cNvSpPr>
            <p:nvPr/>
          </p:nvSpPr>
          <p:spPr bwMode="auto">
            <a:xfrm>
              <a:off x="1296" y="1872"/>
              <a:ext cx="1" cy="432"/>
            </a:xfrm>
            <a:custGeom>
              <a:avLst/>
              <a:gdLst>
                <a:gd name="T0" fmla="*/ 0 w 1"/>
                <a:gd name="T1" fmla="*/ 432 h 432"/>
                <a:gd name="T2" fmla="*/ 0 w 1"/>
                <a:gd name="T3" fmla="*/ 336 h 432"/>
                <a:gd name="T4" fmla="*/ 0 w 1"/>
                <a:gd name="T5" fmla="*/ 0 h 4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432">
                  <a:moveTo>
                    <a:pt x="0" y="432"/>
                  </a:moveTo>
                  <a:cubicBezTo>
                    <a:pt x="0" y="420"/>
                    <a:pt x="0" y="408"/>
                    <a:pt x="0" y="336"/>
                  </a:cubicBezTo>
                  <a:cubicBezTo>
                    <a:pt x="0" y="264"/>
                    <a:pt x="0" y="132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81" name="Text Box 114"/>
          <p:cNvSpPr txBox="1">
            <a:spLocks noChangeArrowheads="1"/>
          </p:cNvSpPr>
          <p:nvPr/>
        </p:nvSpPr>
        <p:spPr bwMode="auto">
          <a:xfrm>
            <a:off x="36036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盘块链式分配</a:t>
            </a:r>
          </a:p>
        </p:txBody>
      </p:sp>
      <p:sp>
        <p:nvSpPr>
          <p:cNvPr id="7182" name="Text Box 115"/>
          <p:cNvSpPr txBox="1">
            <a:spLocks noChangeArrowheads="1"/>
          </p:cNvSpPr>
          <p:nvPr/>
        </p:nvSpPr>
        <p:spPr bwMode="auto">
          <a:xfrm>
            <a:off x="64230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盘块索引分配</a:t>
            </a:r>
          </a:p>
        </p:txBody>
      </p:sp>
      <p:grpSp>
        <p:nvGrpSpPr>
          <p:cNvPr id="7183" name="Group 116"/>
          <p:cNvGrpSpPr>
            <a:grpSpLocks/>
          </p:cNvGrpSpPr>
          <p:nvPr/>
        </p:nvGrpSpPr>
        <p:grpSpPr bwMode="auto">
          <a:xfrm>
            <a:off x="6651625" y="2486025"/>
            <a:ext cx="1676400" cy="3429000"/>
            <a:chOff x="768" y="816"/>
            <a:chExt cx="1056" cy="2160"/>
          </a:xfrm>
        </p:grpSpPr>
        <p:sp>
          <p:nvSpPr>
            <p:cNvPr id="7191" name="Rectangle 117"/>
            <p:cNvSpPr>
              <a:spLocks noChangeArrowheads="1"/>
            </p:cNvSpPr>
            <p:nvPr/>
          </p:nvSpPr>
          <p:spPr bwMode="auto">
            <a:xfrm>
              <a:off x="768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192" name="Rectangle 118"/>
            <p:cNvSpPr>
              <a:spLocks noChangeArrowheads="1"/>
            </p:cNvSpPr>
            <p:nvPr/>
          </p:nvSpPr>
          <p:spPr bwMode="auto">
            <a:xfrm>
              <a:off x="1056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7193" name="Rectangle 119"/>
            <p:cNvSpPr>
              <a:spLocks noChangeArrowheads="1"/>
            </p:cNvSpPr>
            <p:nvPr/>
          </p:nvSpPr>
          <p:spPr bwMode="auto">
            <a:xfrm>
              <a:off x="1344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7194" name="Rectangle 120"/>
            <p:cNvSpPr>
              <a:spLocks noChangeArrowheads="1"/>
            </p:cNvSpPr>
            <p:nvPr/>
          </p:nvSpPr>
          <p:spPr bwMode="auto">
            <a:xfrm>
              <a:off x="1632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7195" name="Rectangle 121"/>
            <p:cNvSpPr>
              <a:spLocks noChangeArrowheads="1"/>
            </p:cNvSpPr>
            <p:nvPr/>
          </p:nvSpPr>
          <p:spPr bwMode="auto">
            <a:xfrm>
              <a:off x="768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7196" name="Rectangle 122"/>
            <p:cNvSpPr>
              <a:spLocks noChangeArrowheads="1"/>
            </p:cNvSpPr>
            <p:nvPr/>
          </p:nvSpPr>
          <p:spPr bwMode="auto">
            <a:xfrm>
              <a:off x="1056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7197" name="Rectangle 123"/>
            <p:cNvSpPr>
              <a:spLocks noChangeArrowheads="1"/>
            </p:cNvSpPr>
            <p:nvPr/>
          </p:nvSpPr>
          <p:spPr bwMode="auto">
            <a:xfrm>
              <a:off x="1344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7198" name="Rectangle 124"/>
            <p:cNvSpPr>
              <a:spLocks noChangeArrowheads="1"/>
            </p:cNvSpPr>
            <p:nvPr/>
          </p:nvSpPr>
          <p:spPr bwMode="auto">
            <a:xfrm>
              <a:off x="1632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7199" name="Rectangle 125"/>
            <p:cNvSpPr>
              <a:spLocks noChangeArrowheads="1"/>
            </p:cNvSpPr>
            <p:nvPr/>
          </p:nvSpPr>
          <p:spPr bwMode="auto">
            <a:xfrm>
              <a:off x="768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7200" name="Rectangle 126"/>
            <p:cNvSpPr>
              <a:spLocks noChangeArrowheads="1"/>
            </p:cNvSpPr>
            <p:nvPr/>
          </p:nvSpPr>
          <p:spPr bwMode="auto">
            <a:xfrm>
              <a:off x="105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7201" name="Rectangle 127"/>
            <p:cNvSpPr>
              <a:spLocks noChangeArrowheads="1"/>
            </p:cNvSpPr>
            <p:nvPr/>
          </p:nvSpPr>
          <p:spPr bwMode="auto">
            <a:xfrm>
              <a:off x="134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7202" name="Rectangle 128"/>
            <p:cNvSpPr>
              <a:spLocks noChangeArrowheads="1"/>
            </p:cNvSpPr>
            <p:nvPr/>
          </p:nvSpPr>
          <p:spPr bwMode="auto">
            <a:xfrm>
              <a:off x="163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7203" name="Rectangle 129"/>
            <p:cNvSpPr>
              <a:spLocks noChangeArrowheads="1"/>
            </p:cNvSpPr>
            <p:nvPr/>
          </p:nvSpPr>
          <p:spPr bwMode="auto">
            <a:xfrm>
              <a:off x="76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7204" name="Rectangle 130"/>
            <p:cNvSpPr>
              <a:spLocks noChangeArrowheads="1"/>
            </p:cNvSpPr>
            <p:nvPr/>
          </p:nvSpPr>
          <p:spPr bwMode="auto">
            <a:xfrm>
              <a:off x="105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7205" name="Rectangle 131"/>
            <p:cNvSpPr>
              <a:spLocks noChangeArrowheads="1"/>
            </p:cNvSpPr>
            <p:nvPr/>
          </p:nvSpPr>
          <p:spPr bwMode="auto">
            <a:xfrm>
              <a:off x="1344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7206" name="Rectangle 132"/>
            <p:cNvSpPr>
              <a:spLocks noChangeArrowheads="1"/>
            </p:cNvSpPr>
            <p:nvPr/>
          </p:nvSpPr>
          <p:spPr bwMode="auto">
            <a:xfrm>
              <a:off x="163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7207" name="Rectangle 133"/>
            <p:cNvSpPr>
              <a:spLocks noChangeArrowheads="1"/>
            </p:cNvSpPr>
            <p:nvPr/>
          </p:nvSpPr>
          <p:spPr bwMode="auto">
            <a:xfrm>
              <a:off x="76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16</a:t>
              </a:r>
            </a:p>
          </p:txBody>
        </p:sp>
        <p:sp>
          <p:nvSpPr>
            <p:cNvPr id="7208" name="Rectangle 134"/>
            <p:cNvSpPr>
              <a:spLocks noChangeArrowheads="1"/>
            </p:cNvSpPr>
            <p:nvPr/>
          </p:nvSpPr>
          <p:spPr bwMode="auto">
            <a:xfrm>
              <a:off x="105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17</a:t>
              </a:r>
            </a:p>
          </p:txBody>
        </p:sp>
        <p:sp>
          <p:nvSpPr>
            <p:cNvPr id="7209" name="Rectangle 135"/>
            <p:cNvSpPr>
              <a:spLocks noChangeArrowheads="1"/>
            </p:cNvSpPr>
            <p:nvPr/>
          </p:nvSpPr>
          <p:spPr bwMode="auto">
            <a:xfrm>
              <a:off x="134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18</a:t>
              </a:r>
            </a:p>
          </p:txBody>
        </p:sp>
        <p:sp>
          <p:nvSpPr>
            <p:cNvPr id="7210" name="Rectangle 136"/>
            <p:cNvSpPr>
              <a:spLocks noChangeArrowheads="1"/>
            </p:cNvSpPr>
            <p:nvPr/>
          </p:nvSpPr>
          <p:spPr bwMode="auto">
            <a:xfrm>
              <a:off x="163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itchFamily="18" charset="0"/>
                </a:rPr>
                <a:t>19</a:t>
              </a:r>
            </a:p>
          </p:txBody>
        </p:sp>
        <p:sp>
          <p:nvSpPr>
            <p:cNvPr id="7211" name="Rectangle 137"/>
            <p:cNvSpPr>
              <a:spLocks noChangeArrowheads="1"/>
            </p:cNvSpPr>
            <p:nvPr/>
          </p:nvSpPr>
          <p:spPr bwMode="auto">
            <a:xfrm>
              <a:off x="76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20</a:t>
              </a:r>
            </a:p>
          </p:txBody>
        </p:sp>
        <p:sp>
          <p:nvSpPr>
            <p:cNvPr id="7212" name="Rectangle 138"/>
            <p:cNvSpPr>
              <a:spLocks noChangeArrowheads="1"/>
            </p:cNvSpPr>
            <p:nvPr/>
          </p:nvSpPr>
          <p:spPr bwMode="auto">
            <a:xfrm>
              <a:off x="105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21</a:t>
              </a:r>
            </a:p>
          </p:txBody>
        </p:sp>
        <p:sp>
          <p:nvSpPr>
            <p:cNvPr id="7213" name="Rectangle 139"/>
            <p:cNvSpPr>
              <a:spLocks noChangeArrowheads="1"/>
            </p:cNvSpPr>
            <p:nvPr/>
          </p:nvSpPr>
          <p:spPr bwMode="auto">
            <a:xfrm>
              <a:off x="134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22</a:t>
              </a:r>
            </a:p>
          </p:txBody>
        </p:sp>
        <p:sp>
          <p:nvSpPr>
            <p:cNvPr id="7214" name="Rectangle 140"/>
            <p:cNvSpPr>
              <a:spLocks noChangeArrowheads="1"/>
            </p:cNvSpPr>
            <p:nvPr/>
          </p:nvSpPr>
          <p:spPr bwMode="auto">
            <a:xfrm>
              <a:off x="163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23</a:t>
              </a:r>
            </a:p>
          </p:txBody>
        </p:sp>
        <p:sp>
          <p:nvSpPr>
            <p:cNvPr id="7215" name="Rectangle 141"/>
            <p:cNvSpPr>
              <a:spLocks noChangeArrowheads="1"/>
            </p:cNvSpPr>
            <p:nvPr/>
          </p:nvSpPr>
          <p:spPr bwMode="auto">
            <a:xfrm>
              <a:off x="76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24</a:t>
              </a:r>
            </a:p>
          </p:txBody>
        </p:sp>
        <p:sp>
          <p:nvSpPr>
            <p:cNvPr id="7216" name="Rectangle 142"/>
            <p:cNvSpPr>
              <a:spLocks noChangeArrowheads="1"/>
            </p:cNvSpPr>
            <p:nvPr/>
          </p:nvSpPr>
          <p:spPr bwMode="auto">
            <a:xfrm>
              <a:off x="105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25</a:t>
              </a:r>
            </a:p>
          </p:txBody>
        </p:sp>
        <p:sp>
          <p:nvSpPr>
            <p:cNvPr id="7217" name="Rectangle 143"/>
            <p:cNvSpPr>
              <a:spLocks noChangeArrowheads="1"/>
            </p:cNvSpPr>
            <p:nvPr/>
          </p:nvSpPr>
          <p:spPr bwMode="auto">
            <a:xfrm>
              <a:off x="134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26</a:t>
              </a:r>
            </a:p>
          </p:txBody>
        </p:sp>
        <p:sp>
          <p:nvSpPr>
            <p:cNvPr id="7218" name="Rectangle 144"/>
            <p:cNvSpPr>
              <a:spLocks noChangeArrowheads="1"/>
            </p:cNvSpPr>
            <p:nvPr/>
          </p:nvSpPr>
          <p:spPr bwMode="auto">
            <a:xfrm>
              <a:off x="163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27</a:t>
              </a:r>
            </a:p>
          </p:txBody>
        </p:sp>
        <p:sp>
          <p:nvSpPr>
            <p:cNvPr id="7219" name="Rectangle 145"/>
            <p:cNvSpPr>
              <a:spLocks noChangeArrowheads="1"/>
            </p:cNvSpPr>
            <p:nvPr/>
          </p:nvSpPr>
          <p:spPr bwMode="auto">
            <a:xfrm>
              <a:off x="76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28</a:t>
              </a:r>
            </a:p>
          </p:txBody>
        </p:sp>
        <p:sp>
          <p:nvSpPr>
            <p:cNvPr id="7220" name="Rectangle 146"/>
            <p:cNvSpPr>
              <a:spLocks noChangeArrowheads="1"/>
            </p:cNvSpPr>
            <p:nvPr/>
          </p:nvSpPr>
          <p:spPr bwMode="auto">
            <a:xfrm>
              <a:off x="105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29</a:t>
              </a:r>
            </a:p>
          </p:txBody>
        </p:sp>
        <p:sp>
          <p:nvSpPr>
            <p:cNvPr id="7221" name="Rectangle 147"/>
            <p:cNvSpPr>
              <a:spLocks noChangeArrowheads="1"/>
            </p:cNvSpPr>
            <p:nvPr/>
          </p:nvSpPr>
          <p:spPr bwMode="auto">
            <a:xfrm>
              <a:off x="134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30</a:t>
              </a:r>
            </a:p>
          </p:txBody>
        </p:sp>
        <p:sp>
          <p:nvSpPr>
            <p:cNvPr id="7222" name="Rectangle 148"/>
            <p:cNvSpPr>
              <a:spLocks noChangeArrowheads="1"/>
            </p:cNvSpPr>
            <p:nvPr/>
          </p:nvSpPr>
          <p:spPr bwMode="auto">
            <a:xfrm>
              <a:off x="163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itchFamily="18" charset="0"/>
                <a:buChar char="–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itchFamily="18" charset="0"/>
                </a:rPr>
                <a:t>31</a:t>
              </a:r>
            </a:p>
          </p:txBody>
        </p:sp>
      </p:grpSp>
      <p:sp>
        <p:nvSpPr>
          <p:cNvPr id="7184" name="AutoShape 149"/>
          <p:cNvSpPr>
            <a:spLocks noChangeArrowheads="1"/>
          </p:cNvSpPr>
          <p:nvPr/>
        </p:nvSpPr>
        <p:spPr bwMode="auto">
          <a:xfrm>
            <a:off x="6423025" y="1905000"/>
            <a:ext cx="2133600" cy="4191000"/>
          </a:xfrm>
          <a:prstGeom prst="can">
            <a:avLst>
              <a:gd name="adj" fmla="val 25499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85" name="Oval 150"/>
          <p:cNvSpPr>
            <a:spLocks noChangeArrowheads="1"/>
          </p:cNvSpPr>
          <p:nvPr/>
        </p:nvSpPr>
        <p:spPr bwMode="auto">
          <a:xfrm>
            <a:off x="7947025" y="4162425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86" name="Line 151"/>
          <p:cNvSpPr>
            <a:spLocks noChangeShapeType="1"/>
          </p:cNvSpPr>
          <p:nvPr/>
        </p:nvSpPr>
        <p:spPr bwMode="auto">
          <a:xfrm flipH="1" flipV="1">
            <a:off x="7261225" y="2714625"/>
            <a:ext cx="106680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7" name="Line 152"/>
          <p:cNvSpPr>
            <a:spLocks noChangeShapeType="1"/>
          </p:cNvSpPr>
          <p:nvPr/>
        </p:nvSpPr>
        <p:spPr bwMode="auto">
          <a:xfrm flipH="1" flipV="1">
            <a:off x="7718425" y="3629025"/>
            <a:ext cx="4572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8" name="Line 153"/>
          <p:cNvSpPr>
            <a:spLocks noChangeShapeType="1"/>
          </p:cNvSpPr>
          <p:nvPr/>
        </p:nvSpPr>
        <p:spPr bwMode="auto">
          <a:xfrm flipH="1" flipV="1">
            <a:off x="7261225" y="3629025"/>
            <a:ext cx="7620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9" name="Freeform 154"/>
          <p:cNvSpPr>
            <a:spLocks/>
          </p:cNvSpPr>
          <p:nvPr/>
        </p:nvSpPr>
        <p:spPr bwMode="auto">
          <a:xfrm>
            <a:off x="7337425" y="4543425"/>
            <a:ext cx="685800" cy="152400"/>
          </a:xfrm>
          <a:custGeom>
            <a:avLst/>
            <a:gdLst>
              <a:gd name="T0" fmla="*/ 2147483647 w 432"/>
              <a:gd name="T1" fmla="*/ 0 h 96"/>
              <a:gd name="T2" fmla="*/ 2147483647 w 432"/>
              <a:gd name="T3" fmla="*/ 2147483647 h 96"/>
              <a:gd name="T4" fmla="*/ 0 w 432"/>
              <a:gd name="T5" fmla="*/ 0 h 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96">
                <a:moveTo>
                  <a:pt x="432" y="0"/>
                </a:moveTo>
                <a:cubicBezTo>
                  <a:pt x="372" y="48"/>
                  <a:pt x="312" y="96"/>
                  <a:pt x="240" y="96"/>
                </a:cubicBezTo>
                <a:cubicBezTo>
                  <a:pt x="168" y="96"/>
                  <a:pt x="84" y="48"/>
                  <a:pt x="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0" name="Text Box 155"/>
          <p:cNvSpPr txBox="1">
            <a:spLocks noChangeArrowheads="1"/>
          </p:cNvSpPr>
          <p:nvPr/>
        </p:nvSpPr>
        <p:spPr bwMode="auto">
          <a:xfrm>
            <a:off x="8099425" y="4495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itchFamily="18" charset="0"/>
              </a:rPr>
              <a:t>test.c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76200" y="1600200"/>
            <a:ext cx="88392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itchFamily="18" charset="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 dirty="0">
                <a:solidFill>
                  <a:srgbClr val="FF0000"/>
                </a:solidFill>
                <a:latin typeface="Arial Black" pitchFamily="34" charset="0"/>
                <a:ea typeface="黑体" pitchFamily="2" charset="-122"/>
              </a:rPr>
              <a:t>文件和文件系统的差别在哪里</a:t>
            </a:r>
            <a:r>
              <a:rPr lang="en-US" altLang="zh-CN" sz="4800" dirty="0">
                <a:solidFill>
                  <a:srgbClr val="FF0000"/>
                </a:solidFill>
                <a:latin typeface="Arial Black" pitchFamily="34" charset="0"/>
                <a:ea typeface="黑体" pitchFamily="2" charset="-122"/>
              </a:rPr>
              <a:t>?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0600" y="3505200"/>
            <a:ext cx="71548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从字面上理解：</a:t>
            </a:r>
            <a:r>
              <a:rPr lang="zh-CN" altLang="en-US" dirty="0" smtClean="0">
                <a:solidFill>
                  <a:srgbClr val="FF0000"/>
                </a:solidFill>
              </a:rPr>
              <a:t>文件系统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管理文件的系统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为文件的各类操作和存储（增删改查）提供简单、高效、安全和可靠的管理功能。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qumingcheng">
  <a:themeElements>
    <a:clrScheme name="1_OS-Lizhiju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OS-Lizhiju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OS-Lizhiju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OS-Lizhijun</Template>
  <TotalTime>8848</TotalTime>
  <Words>4534</Words>
  <Application>Microsoft Office PowerPoint</Application>
  <PresentationFormat>全屏显示(4:3)</PresentationFormat>
  <Paragraphs>1000</Paragraphs>
  <Slides>59</Slides>
  <Notes>13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62" baseType="lpstr">
      <vt:lpstr>qumingcheng</vt:lpstr>
      <vt:lpstr>剪辑</vt:lpstr>
      <vt:lpstr>公式</vt:lpstr>
      <vt:lpstr>PowerPoint 演示文稿</vt:lpstr>
      <vt:lpstr>思考几个小问题</vt:lpstr>
      <vt:lpstr>思考几个小问题</vt:lpstr>
      <vt:lpstr>FAT32优盘小文件测试</vt:lpstr>
      <vt:lpstr>FAT32优盘文件夹测试</vt:lpstr>
      <vt:lpstr>12.1 文件的目录结构</vt:lpstr>
      <vt:lpstr>文件的引入</vt:lpstr>
      <vt:lpstr>三种基本映射关系</vt:lpstr>
      <vt:lpstr>PowerPoint 演示文稿</vt:lpstr>
      <vt:lpstr>文件系统中有很多文件</vt:lpstr>
      <vt:lpstr>划分的基础上继续划分</vt:lpstr>
      <vt:lpstr>目录的实现</vt:lpstr>
      <vt:lpstr>路径的解析(Name Resolution)</vt:lpstr>
      <vt:lpstr>从路径解析来看目录内容</vt:lpstr>
      <vt:lpstr>树状目录的完整实现</vt:lpstr>
      <vt:lpstr>12.2 文件系统的实现</vt:lpstr>
      <vt:lpstr>描述文件系统的实质(定义)</vt:lpstr>
      <vt:lpstr>分区的详细结构</vt:lpstr>
      <vt:lpstr>分区空闲盘块的管理</vt:lpstr>
      <vt:lpstr>PowerPoint 演示文稿</vt:lpstr>
      <vt:lpstr>良好运转的文件系统应该高效</vt:lpstr>
      <vt:lpstr>磁盘缓存</vt:lpstr>
      <vt:lpstr>其他的提高文件访问效率的技术…</vt:lpstr>
      <vt:lpstr>良好运转的文件系统应该提供保护</vt:lpstr>
      <vt:lpstr>回忆:进程控制块PCB</vt:lpstr>
      <vt:lpstr>良好运转的文件系统似乎也应该容错</vt:lpstr>
      <vt:lpstr>RAID的简单实现</vt:lpstr>
      <vt:lpstr>RAID5+</vt:lpstr>
      <vt:lpstr>PowerPoint 演示文稿</vt:lpstr>
      <vt:lpstr>12.3 MINIX文件系统1.0实现</vt:lpstr>
      <vt:lpstr>MINIX文件系统V1.0的实现</vt:lpstr>
      <vt:lpstr>MINIX文件系统V1.0的实现</vt:lpstr>
      <vt:lpstr>MINIX文件系统V1.0的实现</vt:lpstr>
      <vt:lpstr>MINIX文件系统V1.0的实现</vt:lpstr>
      <vt:lpstr>MINIX文件系统V1.0的实现</vt:lpstr>
      <vt:lpstr>MINIX文件系统V1.0的实现</vt:lpstr>
      <vt:lpstr>FAT32优盘文件夹测试</vt:lpstr>
      <vt:lpstr>MINIX文件系统V1.0的实现</vt:lpstr>
      <vt:lpstr>MINIX文件系统V1.0的实现</vt:lpstr>
      <vt:lpstr>MINIX文件系统V1.0的实现</vt:lpstr>
      <vt:lpstr>MINIX文件系统V1.0的实现</vt:lpstr>
      <vt:lpstr>MINIX文件系统V1.0的实现</vt:lpstr>
      <vt:lpstr>MINIX文件系统V1.0的实现</vt:lpstr>
      <vt:lpstr>MINIX文件系统V1.0的实现</vt:lpstr>
      <vt:lpstr>MINIX文件系统V1.0的实现</vt:lpstr>
      <vt:lpstr>12.4 Windows的FAT文件系统实现</vt:lpstr>
      <vt:lpstr>Windows的FAT文件系统实现</vt:lpstr>
      <vt:lpstr>Windows的FAT文件系统实现</vt:lpstr>
      <vt:lpstr>Windows的FAT文件系统实现</vt:lpstr>
      <vt:lpstr>Windows的FAT文件系统实现</vt:lpstr>
      <vt:lpstr>Windows的FAT文件系统实现</vt:lpstr>
      <vt:lpstr>Windows的FAT文件系统实现</vt:lpstr>
      <vt:lpstr>Windows的FAT文件系统实现</vt:lpstr>
      <vt:lpstr>Windows的FAT文件系统实现</vt:lpstr>
      <vt:lpstr>Windows的FAT文件系统实现</vt:lpstr>
      <vt:lpstr>FAT32优盘文件夹测试</vt:lpstr>
      <vt:lpstr>Windows的FAT文件系统实现</vt:lpstr>
      <vt:lpstr>Windows的FAT文件系统实现</vt:lpstr>
      <vt:lpstr>文件系统总结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fgx</dc:creator>
  <cp:lastModifiedBy>qmc</cp:lastModifiedBy>
  <cp:revision>1807</cp:revision>
  <cp:lastPrinted>1601-01-01T00:00:00Z</cp:lastPrinted>
  <dcterms:created xsi:type="dcterms:W3CDTF">1601-01-01T00:00:00Z</dcterms:created>
  <dcterms:modified xsi:type="dcterms:W3CDTF">2017-12-25T13:23:17Z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